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7" r:id="rId6"/>
    <p:sldId id="268" r:id="rId7"/>
    <p:sldId id="269" r:id="rId8"/>
    <p:sldId id="271" r:id="rId9"/>
    <p:sldId id="272" r:id="rId10"/>
    <p:sldId id="273" r:id="rId11"/>
    <p:sldId id="274" r:id="rId12"/>
    <p:sldId id="277" r:id="rId13"/>
    <p:sldId id="278" r:id="rId14"/>
    <p:sldId id="279" r:id="rId15"/>
    <p:sldId id="280" r:id="rId16"/>
    <p:sldId id="283" r:id="rId17"/>
  </p:sldIdLst>
  <p:sldSz cx="18288000" cy="10287000"/>
  <p:notesSz cx="6858000" cy="9144000"/>
  <p:embeddedFontLst>
    <p:embeddedFont>
      <p:font typeface="Arbutus Slab" panose="020B0604020202020204" charset="0"/>
      <p:regular r:id="rId19"/>
    </p:embeddedFont>
    <p:embeddedFont>
      <p:font typeface="Barlow Bold" panose="020B0604020202020204" charset="0"/>
      <p:regular r:id="rId20"/>
    </p:embeddedFont>
    <p:embeddedFont>
      <p:font typeface="Canva Sans Bold" panose="020B0604020202020204" charset="0"/>
      <p:regular r:id="rId21"/>
    </p:embeddedFont>
    <p:embeddedFont>
      <p:font typeface="Cormorant Garamond" panose="020B0604020202020204" charset="0"/>
      <p:regular r:id="rId22"/>
    </p:embeddedFont>
    <p:embeddedFont>
      <p:font typeface="Montserrat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9.svg"/><Relationship Id="rId7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Relationship Id="rId9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svg"/><Relationship Id="rId3" Type="http://schemas.openxmlformats.org/officeDocument/2006/relationships/image" Target="../media/image54.svg"/><Relationship Id="rId7" Type="http://schemas.openxmlformats.org/officeDocument/2006/relationships/image" Target="../media/image56.svg"/><Relationship Id="rId12" Type="http://schemas.openxmlformats.org/officeDocument/2006/relationships/image" Target="../media/image6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svg"/><Relationship Id="rId5" Type="http://schemas.openxmlformats.org/officeDocument/2006/relationships/image" Target="../media/image4.svg"/><Relationship Id="rId15" Type="http://schemas.openxmlformats.org/officeDocument/2006/relationships/image" Target="../media/image64.svg"/><Relationship Id="rId10" Type="http://schemas.openxmlformats.org/officeDocument/2006/relationships/image" Target="../media/image59.png"/><Relationship Id="rId4" Type="http://schemas.openxmlformats.org/officeDocument/2006/relationships/image" Target="../media/image3.png"/><Relationship Id="rId9" Type="http://schemas.openxmlformats.org/officeDocument/2006/relationships/image" Target="../media/image58.svg"/><Relationship Id="rId1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837220">
            <a:off x="-503028" y="5287546"/>
            <a:ext cx="4914027" cy="7941509"/>
          </a:xfrm>
          <a:custGeom>
            <a:avLst/>
            <a:gdLst/>
            <a:ahLst/>
            <a:cxnLst/>
            <a:rect l="l" t="t" r="r" b="b"/>
            <a:pathLst>
              <a:path w="4914027" h="7941509">
                <a:moveTo>
                  <a:pt x="0" y="0"/>
                </a:moveTo>
                <a:lnTo>
                  <a:pt x="4914027" y="0"/>
                </a:lnTo>
                <a:lnTo>
                  <a:pt x="4914027" y="7941508"/>
                </a:lnTo>
                <a:lnTo>
                  <a:pt x="0" y="7941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636460" y="-4617631"/>
            <a:ext cx="11441347" cy="10411626"/>
          </a:xfrm>
          <a:custGeom>
            <a:avLst/>
            <a:gdLst/>
            <a:ahLst/>
            <a:cxnLst/>
            <a:rect l="l" t="t" r="r" b="b"/>
            <a:pathLst>
              <a:path w="11441347" h="10411626">
                <a:moveTo>
                  <a:pt x="0" y="0"/>
                </a:moveTo>
                <a:lnTo>
                  <a:pt x="11441347" y="0"/>
                </a:lnTo>
                <a:lnTo>
                  <a:pt x="11441347" y="10411625"/>
                </a:lnTo>
                <a:lnTo>
                  <a:pt x="0" y="104116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0" y="0"/>
            <a:ext cx="3458658" cy="3169914"/>
          </a:xfrm>
          <a:custGeom>
            <a:avLst/>
            <a:gdLst/>
            <a:ahLst/>
            <a:cxnLst/>
            <a:rect l="l" t="t" r="r" b="b"/>
            <a:pathLst>
              <a:path w="3458658" h="3169914">
                <a:moveTo>
                  <a:pt x="0" y="0"/>
                </a:moveTo>
                <a:lnTo>
                  <a:pt x="3458658" y="0"/>
                </a:lnTo>
                <a:lnTo>
                  <a:pt x="3458658" y="3169914"/>
                </a:lnTo>
                <a:lnTo>
                  <a:pt x="0" y="31699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526831" flipH="1">
            <a:off x="10901035" y="5573299"/>
            <a:ext cx="5576254" cy="3842546"/>
          </a:xfrm>
          <a:custGeom>
            <a:avLst/>
            <a:gdLst/>
            <a:ahLst/>
            <a:cxnLst/>
            <a:rect l="l" t="t" r="r" b="b"/>
            <a:pathLst>
              <a:path w="5576254" h="3842546">
                <a:moveTo>
                  <a:pt x="5576254" y="0"/>
                </a:moveTo>
                <a:lnTo>
                  <a:pt x="0" y="0"/>
                </a:lnTo>
                <a:lnTo>
                  <a:pt x="0" y="3842546"/>
                </a:lnTo>
                <a:lnTo>
                  <a:pt x="5576254" y="3842546"/>
                </a:lnTo>
                <a:lnTo>
                  <a:pt x="557625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89611" y="2858203"/>
            <a:ext cx="17708778" cy="4280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08"/>
              </a:lnSpc>
              <a:spcBef>
                <a:spcPct val="0"/>
              </a:spcBef>
            </a:pPr>
            <a:r>
              <a:rPr lang="en-US" sz="12220" spc="-244" dirty="0">
                <a:solidFill>
                  <a:srgbClr val="372A28"/>
                </a:solidFill>
                <a:latin typeface="Arbutus Slab"/>
                <a:ea typeface="Arbutus Slab"/>
                <a:cs typeface="Arbutus Slab"/>
                <a:sym typeface="Arbutus Slab"/>
              </a:rPr>
              <a:t>Smart Sleep-Regulating Pillow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88420" y="7370747"/>
            <a:ext cx="9511159" cy="996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09"/>
              </a:lnSpc>
              <a:spcBef>
                <a:spcPct val="0"/>
              </a:spcBef>
            </a:pPr>
            <a:r>
              <a:rPr lang="en-US" sz="6221" b="1" spc="622" dirty="0">
                <a:solidFill>
                  <a:srgbClr val="946C0A"/>
                </a:solidFill>
                <a:latin typeface="Barlow Bold"/>
                <a:ea typeface="Barlow Bold"/>
                <a:cs typeface="Barlow Bold"/>
                <a:sym typeface="Barlow Bold"/>
              </a:rPr>
              <a:t>Presented By Group-2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35197" y="-2426932"/>
            <a:ext cx="29682236" cy="12735721"/>
            <a:chOff x="0" y="0"/>
            <a:chExt cx="39576315" cy="16980961"/>
          </a:xfrm>
        </p:grpSpPr>
        <p:sp>
          <p:nvSpPr>
            <p:cNvPr id="3" name="Freeform 3"/>
            <p:cNvSpPr/>
            <p:nvPr/>
          </p:nvSpPr>
          <p:spPr>
            <a:xfrm rot="9433490" flipH="1">
              <a:off x="24492795" y="1241609"/>
              <a:ext cx="7448428" cy="5132644"/>
            </a:xfrm>
            <a:custGeom>
              <a:avLst/>
              <a:gdLst/>
              <a:ahLst/>
              <a:cxnLst/>
              <a:rect l="l" t="t" r="r" b="b"/>
              <a:pathLst>
                <a:path w="7448428" h="5132644">
                  <a:moveTo>
                    <a:pt x="7448428" y="0"/>
                  </a:moveTo>
                  <a:lnTo>
                    <a:pt x="0" y="0"/>
                  </a:lnTo>
                  <a:lnTo>
                    <a:pt x="0" y="5132644"/>
                  </a:lnTo>
                  <a:lnTo>
                    <a:pt x="7448428" y="5132644"/>
                  </a:lnTo>
                  <a:lnTo>
                    <a:pt x="7448428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4977556">
              <a:off x="27057006" y="4504974"/>
              <a:ext cx="12360398" cy="11247962"/>
            </a:xfrm>
            <a:custGeom>
              <a:avLst/>
              <a:gdLst/>
              <a:ahLst/>
              <a:cxnLst/>
              <a:rect l="l" t="t" r="r" b="b"/>
              <a:pathLst>
                <a:path w="12360398" h="11247962">
                  <a:moveTo>
                    <a:pt x="0" y="0"/>
                  </a:moveTo>
                  <a:lnTo>
                    <a:pt x="12360399" y="0"/>
                  </a:lnTo>
                  <a:lnTo>
                    <a:pt x="12360399" y="11247962"/>
                  </a:lnTo>
                  <a:lnTo>
                    <a:pt x="0" y="112479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566945" flipV="1">
              <a:off x="-262840" y="4911060"/>
              <a:ext cx="12360398" cy="11247962"/>
            </a:xfrm>
            <a:custGeom>
              <a:avLst/>
              <a:gdLst/>
              <a:ahLst/>
              <a:cxnLst/>
              <a:rect l="l" t="t" r="r" b="b"/>
              <a:pathLst>
                <a:path w="12360398" h="11247962">
                  <a:moveTo>
                    <a:pt x="0" y="11247962"/>
                  </a:moveTo>
                  <a:lnTo>
                    <a:pt x="12360398" y="11247962"/>
                  </a:lnTo>
                  <a:lnTo>
                    <a:pt x="12360398" y="0"/>
                  </a:lnTo>
                  <a:lnTo>
                    <a:pt x="0" y="0"/>
                  </a:lnTo>
                  <a:lnTo>
                    <a:pt x="0" y="11247962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7853619" y="7652925"/>
              <a:ext cx="5460306" cy="6343292"/>
              <a:chOff x="0" y="0"/>
              <a:chExt cx="546608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439410" cy="6348730"/>
              </a:xfrm>
              <a:custGeom>
                <a:avLst/>
                <a:gdLst/>
                <a:ahLst/>
                <a:cxnLst/>
                <a:rect l="l" t="t" r="r" b="b"/>
                <a:pathLst>
                  <a:path w="5439410" h="6348730">
                    <a:moveTo>
                      <a:pt x="5419090" y="0"/>
                    </a:moveTo>
                    <a:lnTo>
                      <a:pt x="19050" y="0"/>
                    </a:lnTo>
                    <a:cubicBezTo>
                      <a:pt x="8890" y="0"/>
                      <a:pt x="0" y="8890"/>
                      <a:pt x="0" y="20320"/>
                    </a:cubicBezTo>
                    <a:lnTo>
                      <a:pt x="0" y="6329680"/>
                    </a:lnTo>
                    <a:cubicBezTo>
                      <a:pt x="0" y="6339840"/>
                      <a:pt x="8890" y="6348730"/>
                      <a:pt x="19050" y="6348730"/>
                    </a:cubicBezTo>
                    <a:lnTo>
                      <a:pt x="5419090" y="6348730"/>
                    </a:lnTo>
                    <a:cubicBezTo>
                      <a:pt x="5429250" y="6348730"/>
                      <a:pt x="5438140" y="6339840"/>
                      <a:pt x="5438140" y="6329680"/>
                    </a:cubicBezTo>
                    <a:lnTo>
                      <a:pt x="5438140" y="20320"/>
                    </a:lnTo>
                    <a:cubicBezTo>
                      <a:pt x="5439410" y="8890"/>
                      <a:pt x="5430520" y="0"/>
                      <a:pt x="5419090" y="0"/>
                    </a:cubicBezTo>
                    <a:close/>
                    <a:moveTo>
                      <a:pt x="5137150" y="314960"/>
                    </a:moveTo>
                    <a:lnTo>
                      <a:pt x="5137150" y="4970780"/>
                    </a:lnTo>
                    <a:cubicBezTo>
                      <a:pt x="5137150" y="4980940"/>
                      <a:pt x="5128260" y="4989830"/>
                      <a:pt x="5118100" y="4989830"/>
                    </a:cubicBezTo>
                    <a:lnTo>
                      <a:pt x="266700" y="4989830"/>
                    </a:lnTo>
                    <a:cubicBezTo>
                      <a:pt x="256540" y="4989830"/>
                      <a:pt x="247650" y="4980940"/>
                      <a:pt x="247650" y="4970780"/>
                    </a:cubicBezTo>
                    <a:lnTo>
                      <a:pt x="247650" y="314960"/>
                    </a:lnTo>
                    <a:cubicBezTo>
                      <a:pt x="247650" y="304800"/>
                      <a:pt x="256540" y="295910"/>
                      <a:pt x="266700" y="295910"/>
                    </a:cubicBezTo>
                    <a:lnTo>
                      <a:pt x="5118100" y="295910"/>
                    </a:lnTo>
                    <a:cubicBezTo>
                      <a:pt x="5129530" y="294640"/>
                      <a:pt x="5137150" y="303530"/>
                      <a:pt x="5137150" y="314960"/>
                    </a:cubicBezTo>
                    <a:close/>
                  </a:path>
                </a:pathLst>
              </a:custGeom>
              <a:solidFill>
                <a:srgbClr val="946C0A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247650" y="294640"/>
                <a:ext cx="4889500" cy="4693920"/>
              </a:xfrm>
              <a:custGeom>
                <a:avLst/>
                <a:gdLst/>
                <a:ahLst/>
                <a:cxnLst/>
                <a:rect l="l" t="t" r="r" b="b"/>
                <a:pathLst>
                  <a:path w="4889500" h="4693920">
                    <a:moveTo>
                      <a:pt x="4870450" y="0"/>
                    </a:moveTo>
                    <a:lnTo>
                      <a:pt x="19050" y="0"/>
                    </a:lnTo>
                    <a:cubicBezTo>
                      <a:pt x="8890" y="0"/>
                      <a:pt x="0" y="8890"/>
                      <a:pt x="0" y="19050"/>
                    </a:cubicBezTo>
                    <a:lnTo>
                      <a:pt x="0" y="4674870"/>
                    </a:lnTo>
                    <a:cubicBezTo>
                      <a:pt x="0" y="4686300"/>
                      <a:pt x="8890" y="4693920"/>
                      <a:pt x="19050" y="4693920"/>
                    </a:cubicBezTo>
                    <a:lnTo>
                      <a:pt x="4870450" y="4693920"/>
                    </a:lnTo>
                    <a:cubicBezTo>
                      <a:pt x="4880610" y="4693920"/>
                      <a:pt x="4889500" y="4685030"/>
                      <a:pt x="4889500" y="4674870"/>
                    </a:cubicBezTo>
                    <a:lnTo>
                      <a:pt x="4889500" y="20320"/>
                    </a:lnTo>
                    <a:cubicBezTo>
                      <a:pt x="4889500" y="8890"/>
                      <a:pt x="4881880" y="0"/>
                      <a:pt x="4870450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17266" r="-6205"/>
                </a:stretch>
              </a:blip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1270" y="6350"/>
                <a:ext cx="5457190" cy="6342380"/>
              </a:xfrm>
              <a:custGeom>
                <a:avLst/>
                <a:gdLst/>
                <a:ahLst/>
                <a:cxnLst/>
                <a:rect l="l" t="t" r="r" b="b"/>
                <a:pathLst>
                  <a:path w="5457190" h="6342380">
                    <a:moveTo>
                      <a:pt x="5137150" y="302260"/>
                    </a:moveTo>
                    <a:cubicBezTo>
                      <a:pt x="5137150" y="302260"/>
                      <a:pt x="5133340" y="290830"/>
                      <a:pt x="5119370" y="289560"/>
                    </a:cubicBezTo>
                    <a:lnTo>
                      <a:pt x="248920" y="289560"/>
                    </a:lnTo>
                    <a:cubicBezTo>
                      <a:pt x="240030" y="289560"/>
                      <a:pt x="228600" y="293370"/>
                      <a:pt x="228600" y="303530"/>
                    </a:cubicBezTo>
                    <a:lnTo>
                      <a:pt x="232410" y="312420"/>
                    </a:lnTo>
                    <a:cubicBezTo>
                      <a:pt x="236220" y="307340"/>
                      <a:pt x="242570" y="304800"/>
                      <a:pt x="248920" y="304800"/>
                    </a:cubicBezTo>
                    <a:lnTo>
                      <a:pt x="5123180" y="304800"/>
                    </a:lnTo>
                    <a:lnTo>
                      <a:pt x="5123180" y="4966970"/>
                    </a:lnTo>
                    <a:cubicBezTo>
                      <a:pt x="5123180" y="4973320"/>
                      <a:pt x="5120640" y="4979670"/>
                      <a:pt x="5115560" y="4983480"/>
                    </a:cubicBezTo>
                    <a:lnTo>
                      <a:pt x="5120640" y="4983480"/>
                    </a:lnTo>
                    <a:cubicBezTo>
                      <a:pt x="5129530" y="4983480"/>
                      <a:pt x="5137150" y="4975860"/>
                      <a:pt x="5137150" y="4966970"/>
                    </a:cubicBezTo>
                    <a:lnTo>
                      <a:pt x="5137150" y="302260"/>
                    </a:lnTo>
                    <a:close/>
                    <a:moveTo>
                      <a:pt x="5438140" y="6324600"/>
                    </a:moveTo>
                    <a:lnTo>
                      <a:pt x="20320" y="6324600"/>
                    </a:lnTo>
                    <a:lnTo>
                      <a:pt x="20320" y="12700"/>
                    </a:lnTo>
                    <a:lnTo>
                      <a:pt x="6350" y="0"/>
                    </a:lnTo>
                    <a:lnTo>
                      <a:pt x="5080" y="0"/>
                    </a:lnTo>
                    <a:cubicBezTo>
                      <a:pt x="2540" y="3810"/>
                      <a:pt x="0" y="7620"/>
                      <a:pt x="0" y="12700"/>
                    </a:cubicBezTo>
                    <a:lnTo>
                      <a:pt x="0" y="6323330"/>
                    </a:lnTo>
                    <a:cubicBezTo>
                      <a:pt x="0" y="6334760"/>
                      <a:pt x="8890" y="6342380"/>
                      <a:pt x="19050" y="6342380"/>
                    </a:cubicBezTo>
                    <a:lnTo>
                      <a:pt x="5444490" y="6342380"/>
                    </a:lnTo>
                    <a:cubicBezTo>
                      <a:pt x="5449570" y="6342380"/>
                      <a:pt x="5453380" y="6341110"/>
                      <a:pt x="5457190" y="6337300"/>
                    </a:cubicBezTo>
                    <a:lnTo>
                      <a:pt x="5438140" y="6324600"/>
                    </a:lnTo>
                    <a:close/>
                  </a:path>
                </a:pathLst>
              </a:custGeom>
              <a:solidFill>
                <a:srgbClr val="372A28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7620" y="0"/>
                <a:ext cx="5458460" cy="6344920"/>
              </a:xfrm>
              <a:custGeom>
                <a:avLst/>
                <a:gdLst/>
                <a:ahLst/>
                <a:cxnLst/>
                <a:rect l="l" t="t" r="r" b="b"/>
                <a:pathLst>
                  <a:path w="5458460" h="6344920">
                    <a:moveTo>
                      <a:pt x="5125720" y="4987290"/>
                    </a:moveTo>
                    <a:cubicBezTo>
                      <a:pt x="5121910" y="4992370"/>
                      <a:pt x="5116830" y="4994910"/>
                      <a:pt x="5110480" y="4994910"/>
                    </a:cubicBezTo>
                    <a:lnTo>
                      <a:pt x="243840" y="4994910"/>
                    </a:lnTo>
                    <a:cubicBezTo>
                      <a:pt x="237490" y="4994910"/>
                      <a:pt x="231140" y="4992370"/>
                      <a:pt x="227330" y="4986020"/>
                    </a:cubicBezTo>
                    <a:cubicBezTo>
                      <a:pt x="222250" y="4982210"/>
                      <a:pt x="219710" y="4977130"/>
                      <a:pt x="219710" y="4970780"/>
                    </a:cubicBezTo>
                    <a:lnTo>
                      <a:pt x="219710" y="314960"/>
                    </a:lnTo>
                    <a:cubicBezTo>
                      <a:pt x="219710" y="309880"/>
                      <a:pt x="222250" y="304800"/>
                      <a:pt x="226060" y="300990"/>
                    </a:cubicBezTo>
                    <a:lnTo>
                      <a:pt x="240030" y="311150"/>
                    </a:lnTo>
                    <a:lnTo>
                      <a:pt x="240030" y="4975860"/>
                    </a:lnTo>
                    <a:lnTo>
                      <a:pt x="5110480" y="4975860"/>
                    </a:lnTo>
                    <a:cubicBezTo>
                      <a:pt x="5113020" y="4975860"/>
                      <a:pt x="5115560" y="4974590"/>
                      <a:pt x="5116830" y="4974590"/>
                    </a:cubicBezTo>
                    <a:lnTo>
                      <a:pt x="5125720" y="4987290"/>
                    </a:lnTo>
                    <a:close/>
                    <a:moveTo>
                      <a:pt x="5458460" y="19050"/>
                    </a:moveTo>
                    <a:lnTo>
                      <a:pt x="5458460" y="6330950"/>
                    </a:lnTo>
                    <a:cubicBezTo>
                      <a:pt x="5458460" y="6336030"/>
                      <a:pt x="5455920" y="6341110"/>
                      <a:pt x="5450840" y="6344920"/>
                    </a:cubicBezTo>
                    <a:lnTo>
                      <a:pt x="5429250" y="6329680"/>
                    </a:lnTo>
                    <a:lnTo>
                      <a:pt x="5429250" y="20320"/>
                    </a:lnTo>
                    <a:lnTo>
                      <a:pt x="13970" y="20320"/>
                    </a:lnTo>
                    <a:lnTo>
                      <a:pt x="0" y="7620"/>
                    </a:lnTo>
                    <a:cubicBezTo>
                      <a:pt x="3810" y="2540"/>
                      <a:pt x="8890" y="0"/>
                      <a:pt x="15240" y="0"/>
                    </a:cubicBezTo>
                    <a:lnTo>
                      <a:pt x="5439410" y="0"/>
                    </a:lnTo>
                    <a:cubicBezTo>
                      <a:pt x="5449570" y="0"/>
                      <a:pt x="5458460" y="8890"/>
                      <a:pt x="5458460" y="19050"/>
                    </a:cubicBezTo>
                    <a:close/>
                    <a:moveTo>
                      <a:pt x="5455920" y="30480"/>
                    </a:moveTo>
                    <a:cubicBezTo>
                      <a:pt x="5453380" y="26670"/>
                      <a:pt x="5450840" y="24130"/>
                      <a:pt x="5447030" y="21590"/>
                    </a:cubicBezTo>
                    <a:lnTo>
                      <a:pt x="5455920" y="30480"/>
                    </a:lnTo>
                    <a:close/>
                  </a:path>
                </a:pathLst>
              </a:custGeom>
              <a:solidFill>
                <a:srgbClr val="FFF4EA"/>
              </a:solidFill>
            </p:spPr>
          </p:sp>
        </p:grp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13631425" y="7615861"/>
              <a:ext cx="5492210" cy="6380355"/>
              <a:chOff x="0" y="0"/>
              <a:chExt cx="546608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5439410" cy="6348730"/>
              </a:xfrm>
              <a:custGeom>
                <a:avLst/>
                <a:gdLst/>
                <a:ahLst/>
                <a:cxnLst/>
                <a:rect l="l" t="t" r="r" b="b"/>
                <a:pathLst>
                  <a:path w="5439410" h="6348730">
                    <a:moveTo>
                      <a:pt x="5419090" y="0"/>
                    </a:moveTo>
                    <a:lnTo>
                      <a:pt x="19050" y="0"/>
                    </a:lnTo>
                    <a:cubicBezTo>
                      <a:pt x="8890" y="0"/>
                      <a:pt x="0" y="8890"/>
                      <a:pt x="0" y="20320"/>
                    </a:cubicBezTo>
                    <a:lnTo>
                      <a:pt x="0" y="6329680"/>
                    </a:lnTo>
                    <a:cubicBezTo>
                      <a:pt x="0" y="6339840"/>
                      <a:pt x="8890" y="6348730"/>
                      <a:pt x="19050" y="6348730"/>
                    </a:cubicBezTo>
                    <a:lnTo>
                      <a:pt x="5419090" y="6348730"/>
                    </a:lnTo>
                    <a:cubicBezTo>
                      <a:pt x="5429250" y="6348730"/>
                      <a:pt x="5438140" y="6339840"/>
                      <a:pt x="5438140" y="6329680"/>
                    </a:cubicBezTo>
                    <a:lnTo>
                      <a:pt x="5438140" y="20320"/>
                    </a:lnTo>
                    <a:cubicBezTo>
                      <a:pt x="5439410" y="8890"/>
                      <a:pt x="5430520" y="0"/>
                      <a:pt x="5419090" y="0"/>
                    </a:cubicBezTo>
                    <a:close/>
                    <a:moveTo>
                      <a:pt x="5137150" y="314960"/>
                    </a:moveTo>
                    <a:lnTo>
                      <a:pt x="5137150" y="4970780"/>
                    </a:lnTo>
                    <a:cubicBezTo>
                      <a:pt x="5137150" y="4980940"/>
                      <a:pt x="5128260" y="4989830"/>
                      <a:pt x="5118100" y="4989830"/>
                    </a:cubicBezTo>
                    <a:lnTo>
                      <a:pt x="266700" y="4989830"/>
                    </a:lnTo>
                    <a:cubicBezTo>
                      <a:pt x="256540" y="4989830"/>
                      <a:pt x="247650" y="4980940"/>
                      <a:pt x="247650" y="4970780"/>
                    </a:cubicBezTo>
                    <a:lnTo>
                      <a:pt x="247650" y="314960"/>
                    </a:lnTo>
                    <a:cubicBezTo>
                      <a:pt x="247650" y="304800"/>
                      <a:pt x="256540" y="295910"/>
                      <a:pt x="266700" y="295910"/>
                    </a:cubicBezTo>
                    <a:lnTo>
                      <a:pt x="5118100" y="295910"/>
                    </a:lnTo>
                    <a:cubicBezTo>
                      <a:pt x="5129530" y="294640"/>
                      <a:pt x="5137150" y="303530"/>
                      <a:pt x="5137150" y="314960"/>
                    </a:cubicBezTo>
                    <a:close/>
                  </a:path>
                </a:pathLst>
              </a:custGeom>
              <a:solidFill>
                <a:srgbClr val="946C0A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247650" y="294640"/>
                <a:ext cx="4889500" cy="4693920"/>
              </a:xfrm>
              <a:custGeom>
                <a:avLst/>
                <a:gdLst/>
                <a:ahLst/>
                <a:cxnLst/>
                <a:rect l="l" t="t" r="r" b="b"/>
                <a:pathLst>
                  <a:path w="4889500" h="4693920">
                    <a:moveTo>
                      <a:pt x="4870450" y="0"/>
                    </a:moveTo>
                    <a:lnTo>
                      <a:pt x="19050" y="0"/>
                    </a:lnTo>
                    <a:cubicBezTo>
                      <a:pt x="8890" y="0"/>
                      <a:pt x="0" y="8890"/>
                      <a:pt x="0" y="19050"/>
                    </a:cubicBezTo>
                    <a:lnTo>
                      <a:pt x="0" y="4674870"/>
                    </a:lnTo>
                    <a:cubicBezTo>
                      <a:pt x="0" y="4686300"/>
                      <a:pt x="8890" y="4693920"/>
                      <a:pt x="19050" y="4693920"/>
                    </a:cubicBezTo>
                    <a:lnTo>
                      <a:pt x="4870450" y="4693920"/>
                    </a:lnTo>
                    <a:cubicBezTo>
                      <a:pt x="4880610" y="4693920"/>
                      <a:pt x="4889500" y="4685030"/>
                      <a:pt x="4889500" y="4674870"/>
                    </a:cubicBezTo>
                    <a:lnTo>
                      <a:pt x="4889500" y="20320"/>
                    </a:lnTo>
                    <a:cubicBezTo>
                      <a:pt x="4889500" y="8890"/>
                      <a:pt x="4881880" y="0"/>
                      <a:pt x="4870450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11736" r="-11736"/>
                </a:stretch>
              </a:blip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1270" y="6350"/>
                <a:ext cx="5457190" cy="6342380"/>
              </a:xfrm>
              <a:custGeom>
                <a:avLst/>
                <a:gdLst/>
                <a:ahLst/>
                <a:cxnLst/>
                <a:rect l="l" t="t" r="r" b="b"/>
                <a:pathLst>
                  <a:path w="5457190" h="6342380">
                    <a:moveTo>
                      <a:pt x="5137150" y="302260"/>
                    </a:moveTo>
                    <a:cubicBezTo>
                      <a:pt x="5137150" y="302260"/>
                      <a:pt x="5133340" y="290830"/>
                      <a:pt x="5119370" y="289560"/>
                    </a:cubicBezTo>
                    <a:lnTo>
                      <a:pt x="248920" y="289560"/>
                    </a:lnTo>
                    <a:cubicBezTo>
                      <a:pt x="240030" y="289560"/>
                      <a:pt x="228600" y="293370"/>
                      <a:pt x="228600" y="303530"/>
                    </a:cubicBezTo>
                    <a:lnTo>
                      <a:pt x="232410" y="312420"/>
                    </a:lnTo>
                    <a:cubicBezTo>
                      <a:pt x="236220" y="307340"/>
                      <a:pt x="242570" y="304800"/>
                      <a:pt x="248920" y="304800"/>
                    </a:cubicBezTo>
                    <a:lnTo>
                      <a:pt x="5123180" y="304800"/>
                    </a:lnTo>
                    <a:lnTo>
                      <a:pt x="5123180" y="4966970"/>
                    </a:lnTo>
                    <a:cubicBezTo>
                      <a:pt x="5123180" y="4973320"/>
                      <a:pt x="5120640" y="4979670"/>
                      <a:pt x="5115560" y="4983480"/>
                    </a:cubicBezTo>
                    <a:lnTo>
                      <a:pt x="5120640" y="4983480"/>
                    </a:lnTo>
                    <a:cubicBezTo>
                      <a:pt x="5129530" y="4983480"/>
                      <a:pt x="5137150" y="4975860"/>
                      <a:pt x="5137150" y="4966970"/>
                    </a:cubicBezTo>
                    <a:lnTo>
                      <a:pt x="5137150" y="302260"/>
                    </a:lnTo>
                    <a:close/>
                    <a:moveTo>
                      <a:pt x="5438140" y="6324600"/>
                    </a:moveTo>
                    <a:lnTo>
                      <a:pt x="20320" y="6324600"/>
                    </a:lnTo>
                    <a:lnTo>
                      <a:pt x="20320" y="12700"/>
                    </a:lnTo>
                    <a:lnTo>
                      <a:pt x="6350" y="0"/>
                    </a:lnTo>
                    <a:lnTo>
                      <a:pt x="5080" y="0"/>
                    </a:lnTo>
                    <a:cubicBezTo>
                      <a:pt x="2540" y="3810"/>
                      <a:pt x="0" y="7620"/>
                      <a:pt x="0" y="12700"/>
                    </a:cubicBezTo>
                    <a:lnTo>
                      <a:pt x="0" y="6323330"/>
                    </a:lnTo>
                    <a:cubicBezTo>
                      <a:pt x="0" y="6334760"/>
                      <a:pt x="8890" y="6342380"/>
                      <a:pt x="19050" y="6342380"/>
                    </a:cubicBezTo>
                    <a:lnTo>
                      <a:pt x="5444490" y="6342380"/>
                    </a:lnTo>
                    <a:cubicBezTo>
                      <a:pt x="5449570" y="6342380"/>
                      <a:pt x="5453380" y="6341110"/>
                      <a:pt x="5457190" y="6337300"/>
                    </a:cubicBezTo>
                    <a:lnTo>
                      <a:pt x="5438140" y="6324600"/>
                    </a:lnTo>
                    <a:close/>
                  </a:path>
                </a:pathLst>
              </a:custGeom>
              <a:solidFill>
                <a:srgbClr val="372A28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7620" y="0"/>
                <a:ext cx="5458460" cy="6344920"/>
              </a:xfrm>
              <a:custGeom>
                <a:avLst/>
                <a:gdLst/>
                <a:ahLst/>
                <a:cxnLst/>
                <a:rect l="l" t="t" r="r" b="b"/>
                <a:pathLst>
                  <a:path w="5458460" h="6344920">
                    <a:moveTo>
                      <a:pt x="5125720" y="4987290"/>
                    </a:moveTo>
                    <a:cubicBezTo>
                      <a:pt x="5121910" y="4992370"/>
                      <a:pt x="5116830" y="4994910"/>
                      <a:pt x="5110480" y="4994910"/>
                    </a:cubicBezTo>
                    <a:lnTo>
                      <a:pt x="243840" y="4994910"/>
                    </a:lnTo>
                    <a:cubicBezTo>
                      <a:pt x="237490" y="4994910"/>
                      <a:pt x="231140" y="4992370"/>
                      <a:pt x="227330" y="4986020"/>
                    </a:cubicBezTo>
                    <a:cubicBezTo>
                      <a:pt x="222250" y="4982210"/>
                      <a:pt x="219710" y="4977130"/>
                      <a:pt x="219710" y="4970780"/>
                    </a:cubicBezTo>
                    <a:lnTo>
                      <a:pt x="219710" y="314960"/>
                    </a:lnTo>
                    <a:cubicBezTo>
                      <a:pt x="219710" y="309880"/>
                      <a:pt x="222250" y="304800"/>
                      <a:pt x="226060" y="300990"/>
                    </a:cubicBezTo>
                    <a:lnTo>
                      <a:pt x="240030" y="311150"/>
                    </a:lnTo>
                    <a:lnTo>
                      <a:pt x="240030" y="4975860"/>
                    </a:lnTo>
                    <a:lnTo>
                      <a:pt x="5110480" y="4975860"/>
                    </a:lnTo>
                    <a:cubicBezTo>
                      <a:pt x="5113020" y="4975860"/>
                      <a:pt x="5115560" y="4974590"/>
                      <a:pt x="5116830" y="4974590"/>
                    </a:cubicBezTo>
                    <a:lnTo>
                      <a:pt x="5125720" y="4987290"/>
                    </a:lnTo>
                    <a:close/>
                    <a:moveTo>
                      <a:pt x="5458460" y="19050"/>
                    </a:moveTo>
                    <a:lnTo>
                      <a:pt x="5458460" y="6330950"/>
                    </a:lnTo>
                    <a:cubicBezTo>
                      <a:pt x="5458460" y="6336030"/>
                      <a:pt x="5455920" y="6341110"/>
                      <a:pt x="5450840" y="6344920"/>
                    </a:cubicBezTo>
                    <a:lnTo>
                      <a:pt x="5429250" y="6329680"/>
                    </a:lnTo>
                    <a:lnTo>
                      <a:pt x="5429250" y="20320"/>
                    </a:lnTo>
                    <a:lnTo>
                      <a:pt x="13970" y="20320"/>
                    </a:lnTo>
                    <a:lnTo>
                      <a:pt x="0" y="7620"/>
                    </a:lnTo>
                    <a:cubicBezTo>
                      <a:pt x="3810" y="2540"/>
                      <a:pt x="8890" y="0"/>
                      <a:pt x="15240" y="0"/>
                    </a:cubicBezTo>
                    <a:lnTo>
                      <a:pt x="5439410" y="0"/>
                    </a:lnTo>
                    <a:cubicBezTo>
                      <a:pt x="5449570" y="0"/>
                      <a:pt x="5458460" y="8890"/>
                      <a:pt x="5458460" y="19050"/>
                    </a:cubicBezTo>
                    <a:close/>
                    <a:moveTo>
                      <a:pt x="5455920" y="30480"/>
                    </a:moveTo>
                    <a:cubicBezTo>
                      <a:pt x="5453380" y="26670"/>
                      <a:pt x="5450840" y="24130"/>
                      <a:pt x="5447030" y="21590"/>
                    </a:cubicBezTo>
                    <a:lnTo>
                      <a:pt x="5455920" y="30480"/>
                    </a:lnTo>
                    <a:close/>
                  </a:path>
                </a:pathLst>
              </a:custGeom>
              <a:solidFill>
                <a:srgbClr val="FFF4EA"/>
              </a:solidFill>
            </p:spPr>
          </p:sp>
        </p:grpSp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19438930" y="7615861"/>
              <a:ext cx="5492210" cy="6380355"/>
              <a:chOff x="0" y="0"/>
              <a:chExt cx="546608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5439410" cy="6348730"/>
              </a:xfrm>
              <a:custGeom>
                <a:avLst/>
                <a:gdLst/>
                <a:ahLst/>
                <a:cxnLst/>
                <a:rect l="l" t="t" r="r" b="b"/>
                <a:pathLst>
                  <a:path w="5439410" h="6348730">
                    <a:moveTo>
                      <a:pt x="5419090" y="0"/>
                    </a:moveTo>
                    <a:lnTo>
                      <a:pt x="19050" y="0"/>
                    </a:lnTo>
                    <a:cubicBezTo>
                      <a:pt x="8890" y="0"/>
                      <a:pt x="0" y="8890"/>
                      <a:pt x="0" y="20320"/>
                    </a:cubicBezTo>
                    <a:lnTo>
                      <a:pt x="0" y="6329680"/>
                    </a:lnTo>
                    <a:cubicBezTo>
                      <a:pt x="0" y="6339840"/>
                      <a:pt x="8890" y="6348730"/>
                      <a:pt x="19050" y="6348730"/>
                    </a:cubicBezTo>
                    <a:lnTo>
                      <a:pt x="5419090" y="6348730"/>
                    </a:lnTo>
                    <a:cubicBezTo>
                      <a:pt x="5429250" y="6348730"/>
                      <a:pt x="5438140" y="6339840"/>
                      <a:pt x="5438140" y="6329680"/>
                    </a:cubicBezTo>
                    <a:lnTo>
                      <a:pt x="5438140" y="20320"/>
                    </a:lnTo>
                    <a:cubicBezTo>
                      <a:pt x="5439410" y="8890"/>
                      <a:pt x="5430520" y="0"/>
                      <a:pt x="5419090" y="0"/>
                    </a:cubicBezTo>
                    <a:close/>
                    <a:moveTo>
                      <a:pt x="5137150" y="314960"/>
                    </a:moveTo>
                    <a:lnTo>
                      <a:pt x="5137150" y="4970780"/>
                    </a:lnTo>
                    <a:cubicBezTo>
                      <a:pt x="5137150" y="4980940"/>
                      <a:pt x="5128260" y="4989830"/>
                      <a:pt x="5118100" y="4989830"/>
                    </a:cubicBezTo>
                    <a:lnTo>
                      <a:pt x="266700" y="4989830"/>
                    </a:lnTo>
                    <a:cubicBezTo>
                      <a:pt x="256540" y="4989830"/>
                      <a:pt x="247650" y="4980940"/>
                      <a:pt x="247650" y="4970780"/>
                    </a:cubicBezTo>
                    <a:lnTo>
                      <a:pt x="247650" y="314960"/>
                    </a:lnTo>
                    <a:cubicBezTo>
                      <a:pt x="247650" y="304800"/>
                      <a:pt x="256540" y="295910"/>
                      <a:pt x="266700" y="295910"/>
                    </a:cubicBezTo>
                    <a:lnTo>
                      <a:pt x="5118100" y="295910"/>
                    </a:lnTo>
                    <a:cubicBezTo>
                      <a:pt x="5129530" y="294640"/>
                      <a:pt x="5137150" y="303530"/>
                      <a:pt x="5137150" y="314960"/>
                    </a:cubicBezTo>
                    <a:close/>
                  </a:path>
                </a:pathLst>
              </a:custGeom>
              <a:solidFill>
                <a:srgbClr val="946C0A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247650" y="294640"/>
                <a:ext cx="4889500" cy="4693920"/>
              </a:xfrm>
              <a:custGeom>
                <a:avLst/>
                <a:gdLst/>
                <a:ahLst/>
                <a:cxnLst/>
                <a:rect l="l" t="t" r="r" b="b"/>
                <a:pathLst>
                  <a:path w="4889500" h="4693920">
                    <a:moveTo>
                      <a:pt x="4870450" y="0"/>
                    </a:moveTo>
                    <a:lnTo>
                      <a:pt x="19050" y="0"/>
                    </a:lnTo>
                    <a:cubicBezTo>
                      <a:pt x="8890" y="0"/>
                      <a:pt x="0" y="8890"/>
                      <a:pt x="0" y="19050"/>
                    </a:cubicBezTo>
                    <a:lnTo>
                      <a:pt x="0" y="4674870"/>
                    </a:lnTo>
                    <a:cubicBezTo>
                      <a:pt x="0" y="4686300"/>
                      <a:pt x="8890" y="4693920"/>
                      <a:pt x="19050" y="4693920"/>
                    </a:cubicBezTo>
                    <a:lnTo>
                      <a:pt x="4870450" y="4693920"/>
                    </a:lnTo>
                    <a:cubicBezTo>
                      <a:pt x="4880610" y="4693920"/>
                      <a:pt x="4889500" y="4685030"/>
                      <a:pt x="4889500" y="4674870"/>
                    </a:cubicBezTo>
                    <a:lnTo>
                      <a:pt x="4889500" y="20320"/>
                    </a:lnTo>
                    <a:cubicBezTo>
                      <a:pt x="4889500" y="8890"/>
                      <a:pt x="4881880" y="0"/>
                      <a:pt x="4870450" y="0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-14808" r="-8663"/>
                </a:stretch>
              </a:blip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1270" y="6350"/>
                <a:ext cx="5457190" cy="6342380"/>
              </a:xfrm>
              <a:custGeom>
                <a:avLst/>
                <a:gdLst/>
                <a:ahLst/>
                <a:cxnLst/>
                <a:rect l="l" t="t" r="r" b="b"/>
                <a:pathLst>
                  <a:path w="5457190" h="6342380">
                    <a:moveTo>
                      <a:pt x="5137150" y="302260"/>
                    </a:moveTo>
                    <a:cubicBezTo>
                      <a:pt x="5137150" y="302260"/>
                      <a:pt x="5133340" y="290830"/>
                      <a:pt x="5119370" y="289560"/>
                    </a:cubicBezTo>
                    <a:lnTo>
                      <a:pt x="248920" y="289560"/>
                    </a:lnTo>
                    <a:cubicBezTo>
                      <a:pt x="240030" y="289560"/>
                      <a:pt x="228600" y="293370"/>
                      <a:pt x="228600" y="303530"/>
                    </a:cubicBezTo>
                    <a:lnTo>
                      <a:pt x="232410" y="312420"/>
                    </a:lnTo>
                    <a:cubicBezTo>
                      <a:pt x="236220" y="307340"/>
                      <a:pt x="242570" y="304800"/>
                      <a:pt x="248920" y="304800"/>
                    </a:cubicBezTo>
                    <a:lnTo>
                      <a:pt x="5123180" y="304800"/>
                    </a:lnTo>
                    <a:lnTo>
                      <a:pt x="5123180" y="4966970"/>
                    </a:lnTo>
                    <a:cubicBezTo>
                      <a:pt x="5123180" y="4973320"/>
                      <a:pt x="5120640" y="4979670"/>
                      <a:pt x="5115560" y="4983480"/>
                    </a:cubicBezTo>
                    <a:lnTo>
                      <a:pt x="5120640" y="4983480"/>
                    </a:lnTo>
                    <a:cubicBezTo>
                      <a:pt x="5129530" y="4983480"/>
                      <a:pt x="5137150" y="4975860"/>
                      <a:pt x="5137150" y="4966970"/>
                    </a:cubicBezTo>
                    <a:lnTo>
                      <a:pt x="5137150" y="302260"/>
                    </a:lnTo>
                    <a:close/>
                    <a:moveTo>
                      <a:pt x="5438140" y="6324600"/>
                    </a:moveTo>
                    <a:lnTo>
                      <a:pt x="20320" y="6324600"/>
                    </a:lnTo>
                    <a:lnTo>
                      <a:pt x="20320" y="12700"/>
                    </a:lnTo>
                    <a:lnTo>
                      <a:pt x="6350" y="0"/>
                    </a:lnTo>
                    <a:lnTo>
                      <a:pt x="5080" y="0"/>
                    </a:lnTo>
                    <a:cubicBezTo>
                      <a:pt x="2540" y="3810"/>
                      <a:pt x="0" y="7620"/>
                      <a:pt x="0" y="12700"/>
                    </a:cubicBezTo>
                    <a:lnTo>
                      <a:pt x="0" y="6323330"/>
                    </a:lnTo>
                    <a:cubicBezTo>
                      <a:pt x="0" y="6334760"/>
                      <a:pt x="8890" y="6342380"/>
                      <a:pt x="19050" y="6342380"/>
                    </a:cubicBezTo>
                    <a:lnTo>
                      <a:pt x="5444490" y="6342380"/>
                    </a:lnTo>
                    <a:cubicBezTo>
                      <a:pt x="5449570" y="6342380"/>
                      <a:pt x="5453380" y="6341110"/>
                      <a:pt x="5457190" y="6337300"/>
                    </a:cubicBezTo>
                    <a:lnTo>
                      <a:pt x="5438140" y="6324600"/>
                    </a:lnTo>
                    <a:close/>
                  </a:path>
                </a:pathLst>
              </a:custGeom>
              <a:solidFill>
                <a:srgbClr val="372A28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7620" y="0"/>
                <a:ext cx="5458460" cy="6344920"/>
              </a:xfrm>
              <a:custGeom>
                <a:avLst/>
                <a:gdLst/>
                <a:ahLst/>
                <a:cxnLst/>
                <a:rect l="l" t="t" r="r" b="b"/>
                <a:pathLst>
                  <a:path w="5458460" h="6344920">
                    <a:moveTo>
                      <a:pt x="5125720" y="4987290"/>
                    </a:moveTo>
                    <a:cubicBezTo>
                      <a:pt x="5121910" y="4992370"/>
                      <a:pt x="5116830" y="4994910"/>
                      <a:pt x="5110480" y="4994910"/>
                    </a:cubicBezTo>
                    <a:lnTo>
                      <a:pt x="243840" y="4994910"/>
                    </a:lnTo>
                    <a:cubicBezTo>
                      <a:pt x="237490" y="4994910"/>
                      <a:pt x="231140" y="4992370"/>
                      <a:pt x="227330" y="4986020"/>
                    </a:cubicBezTo>
                    <a:cubicBezTo>
                      <a:pt x="222250" y="4982210"/>
                      <a:pt x="219710" y="4977130"/>
                      <a:pt x="219710" y="4970780"/>
                    </a:cubicBezTo>
                    <a:lnTo>
                      <a:pt x="219710" y="314960"/>
                    </a:lnTo>
                    <a:cubicBezTo>
                      <a:pt x="219710" y="309880"/>
                      <a:pt x="222250" y="304800"/>
                      <a:pt x="226060" y="300990"/>
                    </a:cubicBezTo>
                    <a:lnTo>
                      <a:pt x="240030" y="311150"/>
                    </a:lnTo>
                    <a:lnTo>
                      <a:pt x="240030" y="4975860"/>
                    </a:lnTo>
                    <a:lnTo>
                      <a:pt x="5110480" y="4975860"/>
                    </a:lnTo>
                    <a:cubicBezTo>
                      <a:pt x="5113020" y="4975860"/>
                      <a:pt x="5115560" y="4974590"/>
                      <a:pt x="5116830" y="4974590"/>
                    </a:cubicBezTo>
                    <a:lnTo>
                      <a:pt x="5125720" y="4987290"/>
                    </a:lnTo>
                    <a:close/>
                    <a:moveTo>
                      <a:pt x="5458460" y="19050"/>
                    </a:moveTo>
                    <a:lnTo>
                      <a:pt x="5458460" y="6330950"/>
                    </a:lnTo>
                    <a:cubicBezTo>
                      <a:pt x="5458460" y="6336030"/>
                      <a:pt x="5455920" y="6341110"/>
                      <a:pt x="5450840" y="6344920"/>
                    </a:cubicBezTo>
                    <a:lnTo>
                      <a:pt x="5429250" y="6329680"/>
                    </a:lnTo>
                    <a:lnTo>
                      <a:pt x="5429250" y="20320"/>
                    </a:lnTo>
                    <a:lnTo>
                      <a:pt x="13970" y="20320"/>
                    </a:lnTo>
                    <a:lnTo>
                      <a:pt x="0" y="7620"/>
                    </a:lnTo>
                    <a:cubicBezTo>
                      <a:pt x="3810" y="2540"/>
                      <a:pt x="8890" y="0"/>
                      <a:pt x="15240" y="0"/>
                    </a:cubicBezTo>
                    <a:lnTo>
                      <a:pt x="5439410" y="0"/>
                    </a:lnTo>
                    <a:cubicBezTo>
                      <a:pt x="5449570" y="0"/>
                      <a:pt x="5458460" y="8890"/>
                      <a:pt x="5458460" y="19050"/>
                    </a:cubicBezTo>
                    <a:close/>
                    <a:moveTo>
                      <a:pt x="5455920" y="30480"/>
                    </a:moveTo>
                    <a:cubicBezTo>
                      <a:pt x="5453380" y="26670"/>
                      <a:pt x="5450840" y="24130"/>
                      <a:pt x="5447030" y="21590"/>
                    </a:cubicBezTo>
                    <a:lnTo>
                      <a:pt x="5455920" y="30480"/>
                    </a:lnTo>
                    <a:close/>
                  </a:path>
                </a:pathLst>
              </a:custGeom>
              <a:solidFill>
                <a:srgbClr val="FFF4EA"/>
              </a:solidFill>
            </p:spPr>
          </p:sp>
        </p:grp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25216736" y="7615861"/>
              <a:ext cx="5460306" cy="6343292"/>
              <a:chOff x="0" y="0"/>
              <a:chExt cx="546608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5439410" cy="6348730"/>
              </a:xfrm>
              <a:custGeom>
                <a:avLst/>
                <a:gdLst/>
                <a:ahLst/>
                <a:cxnLst/>
                <a:rect l="l" t="t" r="r" b="b"/>
                <a:pathLst>
                  <a:path w="5439410" h="6348730">
                    <a:moveTo>
                      <a:pt x="5419090" y="0"/>
                    </a:moveTo>
                    <a:lnTo>
                      <a:pt x="19050" y="0"/>
                    </a:lnTo>
                    <a:cubicBezTo>
                      <a:pt x="8890" y="0"/>
                      <a:pt x="0" y="8890"/>
                      <a:pt x="0" y="20320"/>
                    </a:cubicBezTo>
                    <a:lnTo>
                      <a:pt x="0" y="6329680"/>
                    </a:lnTo>
                    <a:cubicBezTo>
                      <a:pt x="0" y="6339840"/>
                      <a:pt x="8890" y="6348730"/>
                      <a:pt x="19050" y="6348730"/>
                    </a:cubicBezTo>
                    <a:lnTo>
                      <a:pt x="5419090" y="6348730"/>
                    </a:lnTo>
                    <a:cubicBezTo>
                      <a:pt x="5429250" y="6348730"/>
                      <a:pt x="5438140" y="6339840"/>
                      <a:pt x="5438140" y="6329680"/>
                    </a:cubicBezTo>
                    <a:lnTo>
                      <a:pt x="5438140" y="20320"/>
                    </a:lnTo>
                    <a:cubicBezTo>
                      <a:pt x="5439410" y="8890"/>
                      <a:pt x="5430520" y="0"/>
                      <a:pt x="5419090" y="0"/>
                    </a:cubicBezTo>
                    <a:close/>
                    <a:moveTo>
                      <a:pt x="5137150" y="314960"/>
                    </a:moveTo>
                    <a:lnTo>
                      <a:pt x="5137150" y="4970780"/>
                    </a:lnTo>
                    <a:cubicBezTo>
                      <a:pt x="5137150" y="4980940"/>
                      <a:pt x="5128260" y="4989830"/>
                      <a:pt x="5118100" y="4989830"/>
                    </a:cubicBezTo>
                    <a:lnTo>
                      <a:pt x="266700" y="4989830"/>
                    </a:lnTo>
                    <a:cubicBezTo>
                      <a:pt x="256540" y="4989830"/>
                      <a:pt x="247650" y="4980940"/>
                      <a:pt x="247650" y="4970780"/>
                    </a:cubicBezTo>
                    <a:lnTo>
                      <a:pt x="247650" y="314960"/>
                    </a:lnTo>
                    <a:cubicBezTo>
                      <a:pt x="247650" y="304800"/>
                      <a:pt x="256540" y="295910"/>
                      <a:pt x="266700" y="295910"/>
                    </a:cubicBezTo>
                    <a:lnTo>
                      <a:pt x="5118100" y="295910"/>
                    </a:lnTo>
                    <a:cubicBezTo>
                      <a:pt x="5129530" y="294640"/>
                      <a:pt x="5137150" y="303530"/>
                      <a:pt x="5137150" y="314960"/>
                    </a:cubicBezTo>
                    <a:close/>
                  </a:path>
                </a:pathLst>
              </a:custGeom>
              <a:solidFill>
                <a:srgbClr val="946C0A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247650" y="294640"/>
                <a:ext cx="4889500" cy="4693920"/>
              </a:xfrm>
              <a:custGeom>
                <a:avLst/>
                <a:gdLst/>
                <a:ahLst/>
                <a:cxnLst/>
                <a:rect l="l" t="t" r="r" b="b"/>
                <a:pathLst>
                  <a:path w="4889500" h="4693920">
                    <a:moveTo>
                      <a:pt x="4870450" y="0"/>
                    </a:moveTo>
                    <a:lnTo>
                      <a:pt x="19050" y="0"/>
                    </a:lnTo>
                    <a:cubicBezTo>
                      <a:pt x="8890" y="0"/>
                      <a:pt x="0" y="8890"/>
                      <a:pt x="0" y="19050"/>
                    </a:cubicBezTo>
                    <a:lnTo>
                      <a:pt x="0" y="4674870"/>
                    </a:lnTo>
                    <a:cubicBezTo>
                      <a:pt x="0" y="4686300"/>
                      <a:pt x="8890" y="4693920"/>
                      <a:pt x="19050" y="4693920"/>
                    </a:cubicBezTo>
                    <a:lnTo>
                      <a:pt x="4870450" y="4693920"/>
                    </a:lnTo>
                    <a:cubicBezTo>
                      <a:pt x="4880610" y="4693920"/>
                      <a:pt x="4889500" y="4685030"/>
                      <a:pt x="4889500" y="4674870"/>
                    </a:cubicBezTo>
                    <a:lnTo>
                      <a:pt x="4889500" y="20320"/>
                    </a:lnTo>
                    <a:cubicBezTo>
                      <a:pt x="4889500" y="8890"/>
                      <a:pt x="4881880" y="0"/>
                      <a:pt x="4870450" y="0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-11736" r="-11736"/>
                </a:stretch>
              </a:blip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1270" y="6350"/>
                <a:ext cx="5457190" cy="6342380"/>
              </a:xfrm>
              <a:custGeom>
                <a:avLst/>
                <a:gdLst/>
                <a:ahLst/>
                <a:cxnLst/>
                <a:rect l="l" t="t" r="r" b="b"/>
                <a:pathLst>
                  <a:path w="5457190" h="6342380">
                    <a:moveTo>
                      <a:pt x="5137150" y="302260"/>
                    </a:moveTo>
                    <a:cubicBezTo>
                      <a:pt x="5137150" y="302260"/>
                      <a:pt x="5133340" y="290830"/>
                      <a:pt x="5119370" y="289560"/>
                    </a:cubicBezTo>
                    <a:lnTo>
                      <a:pt x="248920" y="289560"/>
                    </a:lnTo>
                    <a:cubicBezTo>
                      <a:pt x="240030" y="289560"/>
                      <a:pt x="228600" y="293370"/>
                      <a:pt x="228600" y="303530"/>
                    </a:cubicBezTo>
                    <a:lnTo>
                      <a:pt x="232410" y="312420"/>
                    </a:lnTo>
                    <a:cubicBezTo>
                      <a:pt x="236220" y="307340"/>
                      <a:pt x="242570" y="304800"/>
                      <a:pt x="248920" y="304800"/>
                    </a:cubicBezTo>
                    <a:lnTo>
                      <a:pt x="5123180" y="304800"/>
                    </a:lnTo>
                    <a:lnTo>
                      <a:pt x="5123180" y="4966970"/>
                    </a:lnTo>
                    <a:cubicBezTo>
                      <a:pt x="5123180" y="4973320"/>
                      <a:pt x="5120640" y="4979670"/>
                      <a:pt x="5115560" y="4983480"/>
                    </a:cubicBezTo>
                    <a:lnTo>
                      <a:pt x="5120640" y="4983480"/>
                    </a:lnTo>
                    <a:cubicBezTo>
                      <a:pt x="5129530" y="4983480"/>
                      <a:pt x="5137150" y="4975860"/>
                      <a:pt x="5137150" y="4966970"/>
                    </a:cubicBezTo>
                    <a:lnTo>
                      <a:pt x="5137150" y="302260"/>
                    </a:lnTo>
                    <a:close/>
                    <a:moveTo>
                      <a:pt x="5438140" y="6324600"/>
                    </a:moveTo>
                    <a:lnTo>
                      <a:pt x="20320" y="6324600"/>
                    </a:lnTo>
                    <a:lnTo>
                      <a:pt x="20320" y="12700"/>
                    </a:lnTo>
                    <a:lnTo>
                      <a:pt x="6350" y="0"/>
                    </a:lnTo>
                    <a:lnTo>
                      <a:pt x="5080" y="0"/>
                    </a:lnTo>
                    <a:cubicBezTo>
                      <a:pt x="2540" y="3810"/>
                      <a:pt x="0" y="7620"/>
                      <a:pt x="0" y="12700"/>
                    </a:cubicBezTo>
                    <a:lnTo>
                      <a:pt x="0" y="6323330"/>
                    </a:lnTo>
                    <a:cubicBezTo>
                      <a:pt x="0" y="6334760"/>
                      <a:pt x="8890" y="6342380"/>
                      <a:pt x="19050" y="6342380"/>
                    </a:cubicBezTo>
                    <a:lnTo>
                      <a:pt x="5444490" y="6342380"/>
                    </a:lnTo>
                    <a:cubicBezTo>
                      <a:pt x="5449570" y="6342380"/>
                      <a:pt x="5453380" y="6341110"/>
                      <a:pt x="5457190" y="6337300"/>
                    </a:cubicBezTo>
                    <a:lnTo>
                      <a:pt x="5438140" y="6324600"/>
                    </a:lnTo>
                    <a:close/>
                  </a:path>
                </a:pathLst>
              </a:custGeom>
              <a:solidFill>
                <a:srgbClr val="372A28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7620" y="0"/>
                <a:ext cx="5458460" cy="6344920"/>
              </a:xfrm>
              <a:custGeom>
                <a:avLst/>
                <a:gdLst/>
                <a:ahLst/>
                <a:cxnLst/>
                <a:rect l="l" t="t" r="r" b="b"/>
                <a:pathLst>
                  <a:path w="5458460" h="6344920">
                    <a:moveTo>
                      <a:pt x="5125720" y="4987290"/>
                    </a:moveTo>
                    <a:cubicBezTo>
                      <a:pt x="5121910" y="4992370"/>
                      <a:pt x="5116830" y="4994910"/>
                      <a:pt x="5110480" y="4994910"/>
                    </a:cubicBezTo>
                    <a:lnTo>
                      <a:pt x="243840" y="4994910"/>
                    </a:lnTo>
                    <a:cubicBezTo>
                      <a:pt x="237490" y="4994910"/>
                      <a:pt x="231140" y="4992370"/>
                      <a:pt x="227330" y="4986020"/>
                    </a:cubicBezTo>
                    <a:cubicBezTo>
                      <a:pt x="222250" y="4982210"/>
                      <a:pt x="219710" y="4977130"/>
                      <a:pt x="219710" y="4970780"/>
                    </a:cubicBezTo>
                    <a:lnTo>
                      <a:pt x="219710" y="314960"/>
                    </a:lnTo>
                    <a:cubicBezTo>
                      <a:pt x="219710" y="309880"/>
                      <a:pt x="222250" y="304800"/>
                      <a:pt x="226060" y="300990"/>
                    </a:cubicBezTo>
                    <a:lnTo>
                      <a:pt x="240030" y="311150"/>
                    </a:lnTo>
                    <a:lnTo>
                      <a:pt x="240030" y="4975860"/>
                    </a:lnTo>
                    <a:lnTo>
                      <a:pt x="5110480" y="4975860"/>
                    </a:lnTo>
                    <a:cubicBezTo>
                      <a:pt x="5113020" y="4975860"/>
                      <a:pt x="5115560" y="4974590"/>
                      <a:pt x="5116830" y="4974590"/>
                    </a:cubicBezTo>
                    <a:lnTo>
                      <a:pt x="5125720" y="4987290"/>
                    </a:lnTo>
                    <a:close/>
                    <a:moveTo>
                      <a:pt x="5458460" y="19050"/>
                    </a:moveTo>
                    <a:lnTo>
                      <a:pt x="5458460" y="6330950"/>
                    </a:lnTo>
                    <a:cubicBezTo>
                      <a:pt x="5458460" y="6336030"/>
                      <a:pt x="5455920" y="6341110"/>
                      <a:pt x="5450840" y="6344920"/>
                    </a:cubicBezTo>
                    <a:lnTo>
                      <a:pt x="5429250" y="6329680"/>
                    </a:lnTo>
                    <a:lnTo>
                      <a:pt x="5429250" y="20320"/>
                    </a:lnTo>
                    <a:lnTo>
                      <a:pt x="13970" y="20320"/>
                    </a:lnTo>
                    <a:lnTo>
                      <a:pt x="0" y="7620"/>
                    </a:lnTo>
                    <a:cubicBezTo>
                      <a:pt x="3810" y="2540"/>
                      <a:pt x="8890" y="0"/>
                      <a:pt x="15240" y="0"/>
                    </a:cubicBezTo>
                    <a:lnTo>
                      <a:pt x="5439410" y="0"/>
                    </a:lnTo>
                    <a:cubicBezTo>
                      <a:pt x="5449570" y="0"/>
                      <a:pt x="5458460" y="8890"/>
                      <a:pt x="5458460" y="19050"/>
                    </a:cubicBezTo>
                    <a:close/>
                    <a:moveTo>
                      <a:pt x="5455920" y="30480"/>
                    </a:moveTo>
                    <a:cubicBezTo>
                      <a:pt x="5453380" y="26670"/>
                      <a:pt x="5450840" y="24130"/>
                      <a:pt x="5447030" y="21590"/>
                    </a:cubicBezTo>
                    <a:lnTo>
                      <a:pt x="5455920" y="30480"/>
                    </a:lnTo>
                    <a:close/>
                  </a:path>
                </a:pathLst>
              </a:custGeom>
              <a:solidFill>
                <a:srgbClr val="FFF4EA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12573968" y="5803080"/>
              <a:ext cx="13729923" cy="15375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77"/>
                </a:lnSpc>
                <a:spcBef>
                  <a:spcPct val="0"/>
                </a:spcBef>
              </a:pPr>
              <a:r>
                <a:rPr lang="en-US" sz="6912" b="1" spc="-138">
                  <a:solidFill>
                    <a:srgbClr val="211614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Materials Used..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2573968" y="5803080"/>
              <a:ext cx="13729923" cy="15375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77"/>
                </a:lnSpc>
                <a:spcBef>
                  <a:spcPct val="0"/>
                </a:spcBef>
              </a:pPr>
              <a:r>
                <a:rPr lang="en-US" sz="6912" b="1" spc="-138">
                  <a:solidFill>
                    <a:srgbClr val="211614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Materials Used..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8018719" y="12586807"/>
              <a:ext cx="5142806" cy="1080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56"/>
                </a:lnSpc>
              </a:pPr>
              <a:r>
                <a:rPr lang="en-US" sz="4897">
                  <a:solidFill>
                    <a:srgbClr val="FFFFFF"/>
                  </a:solidFill>
                  <a:latin typeface="Cormorant Garamond"/>
                  <a:ea typeface="Cormorant Garamond"/>
                  <a:cs typeface="Cormorant Garamond"/>
                  <a:sym typeface="Cormorant Garamond"/>
                </a:rPr>
                <a:t>hypoallergenic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3313925" y="12737717"/>
              <a:ext cx="5845605" cy="1953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2"/>
                </a:lnSpc>
              </a:pPr>
              <a:r>
                <a:rPr lang="en-US" sz="3981" spc="147">
                  <a:solidFill>
                    <a:srgbClr val="FFFFFF"/>
                  </a:solidFill>
                  <a:latin typeface="Cormorant Garamond"/>
                  <a:ea typeface="Cormorant Garamond"/>
                  <a:cs typeface="Cormorant Garamond"/>
                  <a:sym typeface="Cormorant Garamond"/>
                </a:rPr>
                <a:t>Breathable Outer Fabric</a:t>
              </a:r>
            </a:p>
            <a:p>
              <a:pPr algn="ctr">
                <a:lnSpc>
                  <a:spcPts val="3702"/>
                </a:lnSpc>
              </a:pPr>
              <a:endParaRPr lang="en-US" sz="3981" spc="147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9277082" y="12775817"/>
              <a:ext cx="5739706" cy="17773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3952">
                  <a:solidFill>
                    <a:srgbClr val="FFFFFF"/>
                  </a:solidFill>
                  <a:latin typeface="Cormorant Garamond"/>
                  <a:ea typeface="Cormorant Garamond"/>
                  <a:cs typeface="Cormorant Garamond"/>
                  <a:sym typeface="Cormorant Garamond"/>
                </a:rPr>
                <a:t>Inner Memory Foam Core</a:t>
              </a:r>
            </a:p>
            <a:p>
              <a:pPr algn="ctr">
                <a:lnSpc>
                  <a:spcPts val="3359"/>
                </a:lnSpc>
              </a:pPr>
              <a:endParaRPr lang="en-US" sz="3952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24931140" y="12793182"/>
              <a:ext cx="5739706" cy="17773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3952">
                  <a:solidFill>
                    <a:srgbClr val="FFFFFF"/>
                  </a:solidFill>
                  <a:latin typeface="Cormorant Garamond"/>
                  <a:ea typeface="Cormorant Garamond"/>
                  <a:cs typeface="Cormorant Garamond"/>
                  <a:sym typeface="Cormorant Garamond"/>
                </a:rPr>
                <a:t>Gel-Infused Foam Layer</a:t>
              </a:r>
            </a:p>
            <a:p>
              <a:pPr algn="ctr">
                <a:lnSpc>
                  <a:spcPts val="3359"/>
                </a:lnSpc>
              </a:pPr>
              <a:endParaRPr lang="en-US" sz="3952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endParaRPr>
            </a:p>
          </p:txBody>
        </p:sp>
        <p:sp>
          <p:nvSpPr>
            <p:cNvPr id="32" name="AutoShape 32"/>
            <p:cNvSpPr/>
            <p:nvPr/>
          </p:nvSpPr>
          <p:spPr>
            <a:xfrm>
              <a:off x="10583772" y="13994948"/>
              <a:ext cx="6350" cy="1173000"/>
            </a:xfrm>
            <a:prstGeom prst="line">
              <a:avLst/>
            </a:prstGeom>
            <a:ln w="114300" cap="flat">
              <a:solidFill>
                <a:srgbClr val="000000"/>
              </a:solidFill>
              <a:prstDash val="sysDash"/>
              <a:headEnd type="none" w="sm" len="sm"/>
              <a:tailEnd type="arrow" w="med" len="sm"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8599797" y="15113973"/>
              <a:ext cx="3037673" cy="72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60"/>
                </a:lnSpc>
              </a:pPr>
              <a:r>
                <a:rPr lang="en-US" sz="3257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🌿 (Tencel)</a:t>
              </a:r>
            </a:p>
          </p:txBody>
        </p:sp>
        <p:sp>
          <p:nvSpPr>
            <p:cNvPr id="34" name="AutoShape 34"/>
            <p:cNvSpPr/>
            <p:nvPr/>
          </p:nvSpPr>
          <p:spPr>
            <a:xfrm>
              <a:off x="16173228" y="13959463"/>
              <a:ext cx="6350" cy="1173000"/>
            </a:xfrm>
            <a:prstGeom prst="line">
              <a:avLst/>
            </a:prstGeom>
            <a:ln w="114300" cap="flat">
              <a:solidFill>
                <a:srgbClr val="000000"/>
              </a:solidFill>
              <a:prstDash val="sysDash"/>
              <a:headEnd type="none" w="sm" len="sm"/>
              <a:tailEnd type="arrow" w="med" len="sm"/>
            </a:ln>
          </p:spPr>
        </p:sp>
        <p:sp>
          <p:nvSpPr>
            <p:cNvPr id="35" name="AutoShape 35"/>
            <p:cNvSpPr/>
            <p:nvPr/>
          </p:nvSpPr>
          <p:spPr>
            <a:xfrm>
              <a:off x="21762684" y="13923978"/>
              <a:ext cx="6350" cy="1173000"/>
            </a:xfrm>
            <a:prstGeom prst="line">
              <a:avLst/>
            </a:prstGeom>
            <a:ln w="114300" cap="flat">
              <a:solidFill>
                <a:srgbClr val="000000"/>
              </a:solidFill>
              <a:prstDash val="sysDash"/>
              <a:headEnd type="none" w="sm" len="sm"/>
              <a:tailEnd type="arrow" w="med" len="sm"/>
            </a:ln>
          </p:spPr>
        </p:sp>
        <p:sp>
          <p:nvSpPr>
            <p:cNvPr id="36" name="AutoShape 36"/>
            <p:cNvSpPr/>
            <p:nvPr/>
          </p:nvSpPr>
          <p:spPr>
            <a:xfrm>
              <a:off x="27352141" y="13888493"/>
              <a:ext cx="6350" cy="1173000"/>
            </a:xfrm>
            <a:prstGeom prst="line">
              <a:avLst/>
            </a:prstGeom>
            <a:ln w="114300" cap="flat">
              <a:solidFill>
                <a:srgbClr val="000000"/>
              </a:solidFill>
              <a:prstDash val="sysDash"/>
              <a:headEnd type="none" w="sm" len="sm"/>
              <a:tailEnd type="arrow" w="med" len="sm"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13138784" y="15113973"/>
              <a:ext cx="5425758" cy="14331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11"/>
                </a:lnSpc>
              </a:pPr>
              <a:r>
                <a:rPr lang="en-US" sz="3151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💨 (3D Spacer Mesh)</a:t>
              </a:r>
            </a:p>
            <a:p>
              <a:pPr algn="ctr">
                <a:lnSpc>
                  <a:spcPts val="4411"/>
                </a:lnSpc>
              </a:pPr>
              <a:endParaRPr lang="en-US" sz="315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endParaRP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8926774" y="15091188"/>
              <a:ext cx="5671820" cy="1432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2"/>
                </a:lnSpc>
              </a:pPr>
              <a:r>
                <a:rPr lang="en-US" sz="315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🚀 (NASA-Tech Foam)</a:t>
              </a:r>
            </a:p>
            <a:p>
              <a:pPr algn="ctr">
                <a:lnSpc>
                  <a:spcPts val="4422"/>
                </a:lnSpc>
              </a:pPr>
              <a:endParaRPr lang="en-US" sz="315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endParaRP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25693362" y="15114239"/>
              <a:ext cx="3460115" cy="6962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2"/>
                </a:lnSpc>
              </a:pPr>
              <a:r>
                <a:rPr lang="en-US" sz="315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❄️ (PCM Gel)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20557" y="-1826769"/>
            <a:ext cx="21595416" cy="12680090"/>
            <a:chOff x="0" y="0"/>
            <a:chExt cx="28793888" cy="16906787"/>
          </a:xfrm>
        </p:grpSpPr>
        <p:sp>
          <p:nvSpPr>
            <p:cNvPr id="3" name="Freeform 3"/>
            <p:cNvSpPr/>
            <p:nvPr/>
          </p:nvSpPr>
          <p:spPr>
            <a:xfrm rot="-6430328">
              <a:off x="21891847" y="9919432"/>
              <a:ext cx="5920186" cy="6422293"/>
            </a:xfrm>
            <a:custGeom>
              <a:avLst/>
              <a:gdLst/>
              <a:ahLst/>
              <a:cxnLst/>
              <a:rect l="l" t="t" r="r" b="b"/>
              <a:pathLst>
                <a:path w="5920186" h="6422293">
                  <a:moveTo>
                    <a:pt x="0" y="0"/>
                  </a:moveTo>
                  <a:lnTo>
                    <a:pt x="5920186" y="0"/>
                  </a:lnTo>
                  <a:lnTo>
                    <a:pt x="5920186" y="6422293"/>
                  </a:lnTo>
                  <a:lnTo>
                    <a:pt x="0" y="64222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16293881" y="6693963"/>
              <a:ext cx="7501131" cy="7602821"/>
              <a:chOff x="0" y="0"/>
              <a:chExt cx="1481705" cy="150179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481705" cy="1501792"/>
              </a:xfrm>
              <a:custGeom>
                <a:avLst/>
                <a:gdLst/>
                <a:ahLst/>
                <a:cxnLst/>
                <a:rect l="l" t="t" r="r" b="b"/>
                <a:pathLst>
                  <a:path w="1481705" h="1501792">
                    <a:moveTo>
                      <a:pt x="70183" y="0"/>
                    </a:moveTo>
                    <a:lnTo>
                      <a:pt x="1411522" y="0"/>
                    </a:lnTo>
                    <a:cubicBezTo>
                      <a:pt x="1450283" y="0"/>
                      <a:pt x="1481705" y="31422"/>
                      <a:pt x="1481705" y="70183"/>
                    </a:cubicBezTo>
                    <a:lnTo>
                      <a:pt x="1481705" y="1431609"/>
                    </a:lnTo>
                    <a:cubicBezTo>
                      <a:pt x="1481705" y="1450223"/>
                      <a:pt x="1474311" y="1468074"/>
                      <a:pt x="1461149" y="1481236"/>
                    </a:cubicBezTo>
                    <a:cubicBezTo>
                      <a:pt x="1447987" y="1494398"/>
                      <a:pt x="1430136" y="1501792"/>
                      <a:pt x="1411522" y="1501792"/>
                    </a:cubicBezTo>
                    <a:lnTo>
                      <a:pt x="70183" y="1501792"/>
                    </a:lnTo>
                    <a:cubicBezTo>
                      <a:pt x="51569" y="1501792"/>
                      <a:pt x="33718" y="1494398"/>
                      <a:pt x="20556" y="1481236"/>
                    </a:cubicBezTo>
                    <a:cubicBezTo>
                      <a:pt x="7394" y="1468074"/>
                      <a:pt x="0" y="1450223"/>
                      <a:pt x="0" y="1431609"/>
                    </a:cubicBezTo>
                    <a:lnTo>
                      <a:pt x="0" y="70183"/>
                    </a:lnTo>
                    <a:cubicBezTo>
                      <a:pt x="0" y="51569"/>
                      <a:pt x="7394" y="33718"/>
                      <a:pt x="20556" y="20556"/>
                    </a:cubicBezTo>
                    <a:cubicBezTo>
                      <a:pt x="33718" y="7394"/>
                      <a:pt x="51569" y="0"/>
                      <a:pt x="7018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rnd">
                <a:solidFill>
                  <a:srgbClr val="374C7A"/>
                </a:solidFill>
                <a:prstDash val="dash"/>
                <a:round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28575"/>
                <a:ext cx="1481705" cy="15303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6836884">
              <a:off x="845871" y="925742"/>
              <a:ext cx="5592329" cy="5486400"/>
            </a:xfrm>
            <a:custGeom>
              <a:avLst/>
              <a:gdLst/>
              <a:ahLst/>
              <a:cxnLst/>
              <a:rect l="l" t="t" r="r" b="b"/>
              <a:pathLst>
                <a:path w="5592329" h="5486400">
                  <a:moveTo>
                    <a:pt x="0" y="0"/>
                  </a:moveTo>
                  <a:lnTo>
                    <a:pt x="5592329" y="0"/>
                  </a:lnTo>
                  <a:lnTo>
                    <a:pt x="5592329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4241186">
              <a:off x="15949598" y="3977204"/>
              <a:ext cx="3564509" cy="5852180"/>
            </a:xfrm>
            <a:custGeom>
              <a:avLst/>
              <a:gdLst/>
              <a:ahLst/>
              <a:cxnLst/>
              <a:rect l="l" t="t" r="r" b="b"/>
              <a:pathLst>
                <a:path w="3564509" h="5852180">
                  <a:moveTo>
                    <a:pt x="0" y="0"/>
                  </a:moveTo>
                  <a:lnTo>
                    <a:pt x="3564510" y="0"/>
                  </a:lnTo>
                  <a:lnTo>
                    <a:pt x="3564510" y="5852180"/>
                  </a:lnTo>
                  <a:lnTo>
                    <a:pt x="0" y="58521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" name="Group 9"/>
            <p:cNvGrpSpPr/>
            <p:nvPr/>
          </p:nvGrpSpPr>
          <p:grpSpPr>
            <a:xfrm>
              <a:off x="16504398" y="6903294"/>
              <a:ext cx="7080098" cy="7133360"/>
              <a:chOff x="0" y="0"/>
              <a:chExt cx="1398538" cy="1409059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398538" cy="1409059"/>
              </a:xfrm>
              <a:custGeom>
                <a:avLst/>
                <a:gdLst/>
                <a:ahLst/>
                <a:cxnLst/>
                <a:rect l="l" t="t" r="r" b="b"/>
                <a:pathLst>
                  <a:path w="1398538" h="1409059">
                    <a:moveTo>
                      <a:pt x="74356" y="0"/>
                    </a:moveTo>
                    <a:lnTo>
                      <a:pt x="1324182" y="0"/>
                    </a:lnTo>
                    <a:cubicBezTo>
                      <a:pt x="1365247" y="0"/>
                      <a:pt x="1398538" y="33290"/>
                      <a:pt x="1398538" y="74356"/>
                    </a:cubicBezTo>
                    <a:lnTo>
                      <a:pt x="1398538" y="1334702"/>
                    </a:lnTo>
                    <a:cubicBezTo>
                      <a:pt x="1398538" y="1375768"/>
                      <a:pt x="1365247" y="1409059"/>
                      <a:pt x="1324182" y="1409059"/>
                    </a:cubicBezTo>
                    <a:lnTo>
                      <a:pt x="74356" y="1409059"/>
                    </a:lnTo>
                    <a:cubicBezTo>
                      <a:pt x="33290" y="1409059"/>
                      <a:pt x="0" y="1375768"/>
                      <a:pt x="0" y="1334702"/>
                    </a:cubicBezTo>
                    <a:lnTo>
                      <a:pt x="0" y="74356"/>
                    </a:lnTo>
                    <a:cubicBezTo>
                      <a:pt x="0" y="33290"/>
                      <a:pt x="33290" y="0"/>
                      <a:pt x="74356" y="0"/>
                    </a:cubicBezTo>
                    <a:close/>
                  </a:path>
                </a:pathLst>
              </a:custGeom>
              <a:solidFill>
                <a:srgbClr val="FFC61A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28575"/>
                <a:ext cx="1398538" cy="14376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4145722" y="5861055"/>
              <a:ext cx="11007022" cy="8919038"/>
            </a:xfrm>
            <a:custGeom>
              <a:avLst/>
              <a:gdLst/>
              <a:ahLst/>
              <a:cxnLst/>
              <a:rect l="l" t="t" r="r" b="b"/>
              <a:pathLst>
                <a:path w="11007022" h="8919038">
                  <a:moveTo>
                    <a:pt x="0" y="0"/>
                  </a:moveTo>
                  <a:lnTo>
                    <a:pt x="11007021" y="0"/>
                  </a:lnTo>
                  <a:lnTo>
                    <a:pt x="11007021" y="8919037"/>
                  </a:lnTo>
                  <a:lnTo>
                    <a:pt x="0" y="89190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0346" t="-17920" b="-18258"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16504398" y="7874647"/>
              <a:ext cx="7179384" cy="5981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82"/>
                </a:lnSpc>
              </a:pPr>
              <a:r>
                <a:rPr lang="en-US" sz="3702">
                  <a:solidFill>
                    <a:srgbClr val="372A28"/>
                  </a:solidFill>
                  <a:latin typeface="Arbutus Slab"/>
                  <a:ea typeface="Arbutus Slab"/>
                  <a:cs typeface="Arbutus Slab"/>
                  <a:sym typeface="Arbutus Slab"/>
                </a:rPr>
                <a:t>Rechargeable battery with a USB-C port.</a:t>
              </a:r>
            </a:p>
            <a:p>
              <a:pPr algn="ctr">
                <a:lnSpc>
                  <a:spcPts val="5182"/>
                </a:lnSpc>
              </a:pPr>
              <a:endParaRPr lang="en-US" sz="3702">
                <a:solidFill>
                  <a:srgbClr val="372A28"/>
                </a:solidFill>
                <a:latin typeface="Arbutus Slab"/>
                <a:ea typeface="Arbutus Slab"/>
                <a:cs typeface="Arbutus Slab"/>
                <a:sym typeface="Arbutus Slab"/>
              </a:endParaRPr>
            </a:p>
            <a:p>
              <a:pPr algn="ctr">
                <a:lnSpc>
                  <a:spcPts val="5182"/>
                </a:lnSpc>
              </a:pPr>
              <a:r>
                <a:rPr lang="en-US" sz="3702">
                  <a:solidFill>
                    <a:srgbClr val="372A28"/>
                  </a:solidFill>
                  <a:latin typeface="Arbutus Slab"/>
                  <a:ea typeface="Arbutus Slab"/>
                  <a:cs typeface="Arbutus Slab"/>
                  <a:sym typeface="Arbutus Slab"/>
                </a:rPr>
                <a:t>Battery life: 5–7 days on a single charge.</a:t>
              </a:r>
            </a:p>
            <a:p>
              <a:pPr algn="ctr">
                <a:lnSpc>
                  <a:spcPts val="5182"/>
                </a:lnSpc>
              </a:pPr>
              <a:endParaRPr lang="en-US" sz="3702">
                <a:solidFill>
                  <a:srgbClr val="372A28"/>
                </a:solidFill>
                <a:latin typeface="Arbutus Slab"/>
                <a:ea typeface="Arbutus Slab"/>
                <a:cs typeface="Arbutus Slab"/>
                <a:sym typeface="Arbutus Slab"/>
              </a:endParaRPr>
            </a:p>
            <a:p>
              <a:pPr algn="ctr">
                <a:lnSpc>
                  <a:spcPts val="5182"/>
                </a:lnSpc>
                <a:spcBef>
                  <a:spcPct val="0"/>
                </a:spcBef>
              </a:pPr>
              <a:endParaRPr lang="en-US" sz="3702">
                <a:solidFill>
                  <a:srgbClr val="372A28"/>
                </a:solidFill>
                <a:latin typeface="Arbutus Slab"/>
                <a:ea typeface="Arbutus Slab"/>
                <a:cs typeface="Arbutus Slab"/>
                <a:sym typeface="Arbutus Slab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8386646" y="2647731"/>
              <a:ext cx="13532194" cy="1880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06"/>
                </a:lnSpc>
                <a:spcBef>
                  <a:spcPct val="0"/>
                </a:spcBef>
              </a:pPr>
              <a:r>
                <a:rPr lang="en-US" sz="8504" b="1" u="sng" spc="-170">
                  <a:solidFill>
                    <a:srgbClr val="372A28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Power Source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165234" y="4814389"/>
              <a:ext cx="14807909" cy="685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90"/>
                </a:lnSpc>
                <a:spcBef>
                  <a:spcPct val="0"/>
                </a:spcBef>
              </a:pPr>
              <a:r>
                <a:rPr lang="en-US" sz="3135" b="1" spc="-62">
                  <a:solidFill>
                    <a:srgbClr val="372A28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-Never Run Out of Power – Sleep Smart Anywhere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4765177" y="7439574"/>
            <a:ext cx="4440140" cy="4816719"/>
          </a:xfrm>
          <a:custGeom>
            <a:avLst/>
            <a:gdLst/>
            <a:ahLst/>
            <a:cxnLst/>
            <a:rect l="l" t="t" r="r" b="b"/>
            <a:pathLst>
              <a:path w="4440140" h="4816719">
                <a:moveTo>
                  <a:pt x="0" y="0"/>
                </a:moveTo>
                <a:lnTo>
                  <a:pt x="4440140" y="0"/>
                </a:lnTo>
                <a:lnTo>
                  <a:pt x="4440140" y="4816720"/>
                </a:lnTo>
                <a:lnTo>
                  <a:pt x="0" y="48167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6836884">
            <a:off x="-2097123" y="-1124178"/>
            <a:ext cx="4194247" cy="4114800"/>
          </a:xfrm>
          <a:custGeom>
            <a:avLst/>
            <a:gdLst/>
            <a:ahLst/>
            <a:cxnLst/>
            <a:rect l="l" t="t" r="r" b="b"/>
            <a:pathLst>
              <a:path w="4194247" h="4114800">
                <a:moveTo>
                  <a:pt x="0" y="0"/>
                </a:moveTo>
                <a:lnTo>
                  <a:pt x="4194246" y="0"/>
                </a:lnTo>
                <a:lnTo>
                  <a:pt x="41942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919945" y="3175755"/>
            <a:ext cx="5598936" cy="5598936"/>
          </a:xfrm>
          <a:custGeom>
            <a:avLst/>
            <a:gdLst/>
            <a:ahLst/>
            <a:cxnLst/>
            <a:rect l="l" t="t" r="r" b="b"/>
            <a:pathLst>
              <a:path w="5598936" h="5598936">
                <a:moveTo>
                  <a:pt x="0" y="0"/>
                </a:moveTo>
                <a:lnTo>
                  <a:pt x="5598937" y="0"/>
                </a:lnTo>
                <a:lnTo>
                  <a:pt x="5598937" y="5598936"/>
                </a:lnTo>
                <a:lnTo>
                  <a:pt x="0" y="55989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26830" y="2625471"/>
            <a:ext cx="8978869" cy="6632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2354" lvl="1" indent="-371177" algn="l">
              <a:lnSpc>
                <a:spcPts val="4813"/>
              </a:lnSpc>
              <a:buFont typeface="Arial"/>
              <a:buChar char="•"/>
            </a:pPr>
            <a:r>
              <a:rPr lang="en-US" sz="3438">
                <a:solidFill>
                  <a:srgbClr val="000000"/>
                </a:solidFill>
                <a:latin typeface="Arbutus Slab"/>
                <a:ea typeface="Arbutus Slab"/>
                <a:cs typeface="Arbutus Slab"/>
                <a:sym typeface="Arbutus Slab"/>
              </a:rPr>
              <a:t>Nanotechnology: Adapts to user’s sleep posture and temperature in real-time.</a:t>
            </a:r>
          </a:p>
          <a:p>
            <a:pPr marL="742354" lvl="1" indent="-371177" algn="l">
              <a:lnSpc>
                <a:spcPts val="4813"/>
              </a:lnSpc>
              <a:buFont typeface="Arial"/>
              <a:buChar char="•"/>
            </a:pPr>
            <a:r>
              <a:rPr lang="en-US" sz="3438">
                <a:solidFill>
                  <a:srgbClr val="000000"/>
                </a:solidFill>
                <a:latin typeface="Arbutus Slab"/>
                <a:ea typeface="Arbutus Slab"/>
                <a:cs typeface="Arbutus Slab"/>
                <a:sym typeface="Arbutus Slab"/>
              </a:rPr>
              <a:t>Predictive Health Monitoring: Tracks vitals (heart rate, breathing, etc.) while sleeping.</a:t>
            </a:r>
          </a:p>
          <a:p>
            <a:pPr marL="742354" lvl="1" indent="-371177" algn="l">
              <a:lnSpc>
                <a:spcPts val="4813"/>
              </a:lnSpc>
              <a:buFont typeface="Arial"/>
              <a:buChar char="•"/>
            </a:pPr>
            <a:r>
              <a:rPr lang="en-US" sz="3438">
                <a:solidFill>
                  <a:srgbClr val="000000"/>
                </a:solidFill>
                <a:latin typeface="Arbutus Slab"/>
                <a:ea typeface="Arbutus Slab"/>
                <a:cs typeface="Arbutus Slab"/>
                <a:sym typeface="Arbutus Slab"/>
              </a:rPr>
              <a:t>Holographic Display: Shows sleep analytics and health alerts instantly.</a:t>
            </a:r>
          </a:p>
          <a:p>
            <a:pPr marL="742354" lvl="1" indent="-371177" algn="l">
              <a:lnSpc>
                <a:spcPts val="4813"/>
              </a:lnSpc>
              <a:buFont typeface="Arial"/>
              <a:buChar char="•"/>
            </a:pPr>
            <a:r>
              <a:rPr lang="en-US" sz="3438">
                <a:solidFill>
                  <a:srgbClr val="000000"/>
                </a:solidFill>
                <a:latin typeface="Arbutus Slab"/>
                <a:ea typeface="Arbutus Slab"/>
                <a:cs typeface="Arbutus Slab"/>
                <a:sym typeface="Arbutus Slab"/>
              </a:rPr>
              <a:t>Real-Time Cloud Analytics: Syncs data securely for review by health apps or professionals.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726790" y="973317"/>
            <a:ext cx="10834420" cy="887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Functions of the Smart Pillow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153283">
            <a:off x="15375585" y="7423866"/>
            <a:ext cx="4053793" cy="4397606"/>
          </a:xfrm>
          <a:custGeom>
            <a:avLst/>
            <a:gdLst/>
            <a:ahLst/>
            <a:cxnLst/>
            <a:rect l="l" t="t" r="r" b="b"/>
            <a:pathLst>
              <a:path w="4053793" h="4397606">
                <a:moveTo>
                  <a:pt x="0" y="0"/>
                </a:moveTo>
                <a:lnTo>
                  <a:pt x="4053794" y="0"/>
                </a:lnTo>
                <a:lnTo>
                  <a:pt x="4053794" y="4397606"/>
                </a:lnTo>
                <a:lnTo>
                  <a:pt x="0" y="4397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6836884">
            <a:off x="-1775378" y="-2057400"/>
            <a:ext cx="4194247" cy="4114800"/>
          </a:xfrm>
          <a:custGeom>
            <a:avLst/>
            <a:gdLst/>
            <a:ahLst/>
            <a:cxnLst/>
            <a:rect l="l" t="t" r="r" b="b"/>
            <a:pathLst>
              <a:path w="4194247" h="4114800">
                <a:moveTo>
                  <a:pt x="0" y="0"/>
                </a:moveTo>
                <a:lnTo>
                  <a:pt x="4194247" y="0"/>
                </a:lnTo>
                <a:lnTo>
                  <a:pt x="4194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025879" y="3199212"/>
            <a:ext cx="7726057" cy="5004159"/>
          </a:xfrm>
          <a:custGeom>
            <a:avLst/>
            <a:gdLst/>
            <a:ahLst/>
            <a:cxnLst/>
            <a:rect l="l" t="t" r="r" b="b"/>
            <a:pathLst>
              <a:path w="7726057" h="5004159">
                <a:moveTo>
                  <a:pt x="0" y="0"/>
                </a:moveTo>
                <a:lnTo>
                  <a:pt x="7726057" y="0"/>
                </a:lnTo>
                <a:lnTo>
                  <a:pt x="7726057" y="5004160"/>
                </a:lnTo>
                <a:lnTo>
                  <a:pt x="0" y="50041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464" b="-146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66428" y="3699854"/>
            <a:ext cx="8502408" cy="3945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0394" lvl="1" indent="-305197" algn="l">
              <a:lnSpc>
                <a:spcPts val="3958"/>
              </a:lnSpc>
              <a:buFont typeface="Arial"/>
              <a:buChar char="•"/>
            </a:pPr>
            <a:r>
              <a:rPr lang="en-US" sz="2827">
                <a:solidFill>
                  <a:srgbClr val="000000"/>
                </a:solidFill>
                <a:latin typeface="Arbutus Slab"/>
                <a:ea typeface="Arbutus Slab"/>
                <a:cs typeface="Arbutus Slab"/>
                <a:sym typeface="Arbutus Slab"/>
              </a:rPr>
              <a:t>Sensors Embedded in Pillow Core: Monitor motion, temperature, and bio-signals.</a:t>
            </a:r>
          </a:p>
          <a:p>
            <a:pPr marL="610394" lvl="1" indent="-305197" algn="l">
              <a:lnSpc>
                <a:spcPts val="3958"/>
              </a:lnSpc>
              <a:buFont typeface="Arial"/>
              <a:buChar char="•"/>
            </a:pPr>
            <a:r>
              <a:rPr lang="en-US" sz="2827">
                <a:solidFill>
                  <a:srgbClr val="000000"/>
                </a:solidFill>
                <a:latin typeface="Arbutus Slab"/>
                <a:ea typeface="Arbutus Slab"/>
                <a:cs typeface="Arbutus Slab"/>
                <a:sym typeface="Arbutus Slab"/>
              </a:rPr>
              <a:t>AI Algorithms: Adjust pillow firmness and temperature dynamically.</a:t>
            </a:r>
          </a:p>
          <a:p>
            <a:pPr marL="610394" lvl="1" indent="-305197" algn="l">
              <a:lnSpc>
                <a:spcPts val="3958"/>
              </a:lnSpc>
              <a:buFont typeface="Arial"/>
              <a:buChar char="•"/>
            </a:pPr>
            <a:r>
              <a:rPr lang="en-US" sz="2827">
                <a:solidFill>
                  <a:srgbClr val="000000"/>
                </a:solidFill>
                <a:latin typeface="Arbutus Slab"/>
                <a:ea typeface="Arbutus Slab"/>
                <a:cs typeface="Arbutus Slab"/>
                <a:sym typeface="Arbutus Slab"/>
              </a:rPr>
              <a:t>Remote Access: Family or doctors can monitor critical stats.</a:t>
            </a:r>
          </a:p>
          <a:p>
            <a:pPr marL="610394" lvl="1" indent="-305197" algn="l">
              <a:lnSpc>
                <a:spcPts val="3958"/>
              </a:lnSpc>
              <a:buFont typeface="Arial"/>
              <a:buChar char="•"/>
            </a:pPr>
            <a:r>
              <a:rPr lang="en-US" sz="2827">
                <a:solidFill>
                  <a:srgbClr val="000000"/>
                </a:solidFill>
                <a:latin typeface="Arbutus Slab"/>
                <a:ea typeface="Arbutus Slab"/>
                <a:cs typeface="Arbutus Slab"/>
                <a:sym typeface="Arbutus Slab"/>
              </a:rPr>
              <a:t>Eco-friendly Materials: Sustainable, hypoallergenic, and safe.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43451" y="1270407"/>
            <a:ext cx="4601098" cy="873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Inside the Pillow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35197" y="-2426932"/>
            <a:ext cx="29682236" cy="12735721"/>
            <a:chOff x="0" y="0"/>
            <a:chExt cx="39576315" cy="16980961"/>
          </a:xfrm>
        </p:grpSpPr>
        <p:sp>
          <p:nvSpPr>
            <p:cNvPr id="3" name="Freeform 3"/>
            <p:cNvSpPr/>
            <p:nvPr/>
          </p:nvSpPr>
          <p:spPr>
            <a:xfrm rot="9433490" flipH="1">
              <a:off x="24492795" y="1241609"/>
              <a:ext cx="7448428" cy="5132644"/>
            </a:xfrm>
            <a:custGeom>
              <a:avLst/>
              <a:gdLst/>
              <a:ahLst/>
              <a:cxnLst/>
              <a:rect l="l" t="t" r="r" b="b"/>
              <a:pathLst>
                <a:path w="7448428" h="5132644">
                  <a:moveTo>
                    <a:pt x="7448428" y="0"/>
                  </a:moveTo>
                  <a:lnTo>
                    <a:pt x="0" y="0"/>
                  </a:lnTo>
                  <a:lnTo>
                    <a:pt x="0" y="5132644"/>
                  </a:lnTo>
                  <a:lnTo>
                    <a:pt x="7448428" y="5132644"/>
                  </a:lnTo>
                  <a:lnTo>
                    <a:pt x="7448428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4977556">
              <a:off x="27057006" y="4504974"/>
              <a:ext cx="12360398" cy="11247962"/>
            </a:xfrm>
            <a:custGeom>
              <a:avLst/>
              <a:gdLst/>
              <a:ahLst/>
              <a:cxnLst/>
              <a:rect l="l" t="t" r="r" b="b"/>
              <a:pathLst>
                <a:path w="12360398" h="11247962">
                  <a:moveTo>
                    <a:pt x="0" y="0"/>
                  </a:moveTo>
                  <a:lnTo>
                    <a:pt x="12360399" y="0"/>
                  </a:lnTo>
                  <a:lnTo>
                    <a:pt x="12360399" y="11247962"/>
                  </a:lnTo>
                  <a:lnTo>
                    <a:pt x="0" y="112479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566945" flipV="1">
              <a:off x="-262840" y="4911060"/>
              <a:ext cx="12360398" cy="11247962"/>
            </a:xfrm>
            <a:custGeom>
              <a:avLst/>
              <a:gdLst/>
              <a:ahLst/>
              <a:cxnLst/>
              <a:rect l="l" t="t" r="r" b="b"/>
              <a:pathLst>
                <a:path w="12360398" h="11247962">
                  <a:moveTo>
                    <a:pt x="0" y="11247962"/>
                  </a:moveTo>
                  <a:lnTo>
                    <a:pt x="12360398" y="11247962"/>
                  </a:lnTo>
                  <a:lnTo>
                    <a:pt x="12360398" y="0"/>
                  </a:lnTo>
                  <a:lnTo>
                    <a:pt x="0" y="0"/>
                  </a:lnTo>
                  <a:lnTo>
                    <a:pt x="0" y="11247962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1423925" y="0"/>
            <a:ext cx="15440150" cy="10287000"/>
          </a:xfrm>
          <a:custGeom>
            <a:avLst/>
            <a:gdLst/>
            <a:ahLst/>
            <a:cxnLst/>
            <a:rect l="l" t="t" r="r" b="b"/>
            <a:pathLst>
              <a:path w="15440150" h="10287000">
                <a:moveTo>
                  <a:pt x="0" y="0"/>
                </a:moveTo>
                <a:lnTo>
                  <a:pt x="15440150" y="0"/>
                </a:lnTo>
                <a:lnTo>
                  <a:pt x="154401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20557" y="-1826769"/>
            <a:ext cx="21595416" cy="12680090"/>
            <a:chOff x="0" y="0"/>
            <a:chExt cx="28793888" cy="16906787"/>
          </a:xfrm>
        </p:grpSpPr>
        <p:sp>
          <p:nvSpPr>
            <p:cNvPr id="3" name="Freeform 3"/>
            <p:cNvSpPr/>
            <p:nvPr/>
          </p:nvSpPr>
          <p:spPr>
            <a:xfrm rot="-6430328">
              <a:off x="21891847" y="9919432"/>
              <a:ext cx="5920186" cy="6422293"/>
            </a:xfrm>
            <a:custGeom>
              <a:avLst/>
              <a:gdLst/>
              <a:ahLst/>
              <a:cxnLst/>
              <a:rect l="l" t="t" r="r" b="b"/>
              <a:pathLst>
                <a:path w="5920186" h="6422293">
                  <a:moveTo>
                    <a:pt x="0" y="0"/>
                  </a:moveTo>
                  <a:lnTo>
                    <a:pt x="5920186" y="0"/>
                  </a:lnTo>
                  <a:lnTo>
                    <a:pt x="5920186" y="6422293"/>
                  </a:lnTo>
                  <a:lnTo>
                    <a:pt x="0" y="64222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6836884">
              <a:off x="845871" y="925742"/>
              <a:ext cx="5592329" cy="5486400"/>
            </a:xfrm>
            <a:custGeom>
              <a:avLst/>
              <a:gdLst/>
              <a:ahLst/>
              <a:cxnLst/>
              <a:rect l="l" t="t" r="r" b="b"/>
              <a:pathLst>
                <a:path w="5592329" h="5486400">
                  <a:moveTo>
                    <a:pt x="0" y="0"/>
                  </a:moveTo>
                  <a:lnTo>
                    <a:pt x="5592329" y="0"/>
                  </a:lnTo>
                  <a:lnTo>
                    <a:pt x="5592329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4241186">
              <a:off x="15949598" y="3977204"/>
              <a:ext cx="3564509" cy="5852180"/>
            </a:xfrm>
            <a:custGeom>
              <a:avLst/>
              <a:gdLst/>
              <a:ahLst/>
              <a:cxnLst/>
              <a:rect l="l" t="t" r="r" b="b"/>
              <a:pathLst>
                <a:path w="3564509" h="5852180">
                  <a:moveTo>
                    <a:pt x="0" y="0"/>
                  </a:moveTo>
                  <a:lnTo>
                    <a:pt x="3564510" y="0"/>
                  </a:lnTo>
                  <a:lnTo>
                    <a:pt x="3564510" y="5852180"/>
                  </a:lnTo>
                  <a:lnTo>
                    <a:pt x="0" y="58521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691089" y="2861072"/>
            <a:ext cx="8115300" cy="4564856"/>
          </a:xfrm>
          <a:custGeom>
            <a:avLst/>
            <a:gdLst/>
            <a:ahLst/>
            <a:cxnLst/>
            <a:rect l="l" t="t" r="r" b="b"/>
            <a:pathLst>
              <a:path w="8115300" h="4564856">
                <a:moveTo>
                  <a:pt x="0" y="0"/>
                </a:moveTo>
                <a:lnTo>
                  <a:pt x="8115300" y="0"/>
                </a:lnTo>
                <a:lnTo>
                  <a:pt x="8115300" y="4564856"/>
                </a:lnTo>
                <a:lnTo>
                  <a:pt x="0" y="45648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9222" b="-9222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249891" y="2475366"/>
            <a:ext cx="8009409" cy="5336269"/>
          </a:xfrm>
          <a:custGeom>
            <a:avLst/>
            <a:gdLst/>
            <a:ahLst/>
            <a:cxnLst/>
            <a:rect l="l" t="t" r="r" b="b"/>
            <a:pathLst>
              <a:path w="8009409" h="5336269">
                <a:moveTo>
                  <a:pt x="0" y="0"/>
                </a:moveTo>
                <a:lnTo>
                  <a:pt x="8009409" y="0"/>
                </a:lnTo>
                <a:lnTo>
                  <a:pt x="8009409" y="5336268"/>
                </a:lnTo>
                <a:lnTo>
                  <a:pt x="0" y="53362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131050" y="8955523"/>
            <a:ext cx="4025900" cy="538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2"/>
              </a:lnSpc>
              <a:spcBef>
                <a:spcPct val="0"/>
              </a:spcBef>
            </a:pPr>
            <a:r>
              <a:rPr lang="en-US" sz="315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Future Design Scope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646331">
            <a:off x="12702706" y="-2357326"/>
            <a:ext cx="7103364" cy="7503910"/>
          </a:xfrm>
          <a:custGeom>
            <a:avLst/>
            <a:gdLst/>
            <a:ahLst/>
            <a:cxnLst/>
            <a:rect l="l" t="t" r="r" b="b"/>
            <a:pathLst>
              <a:path w="7103364" h="7503910">
                <a:moveTo>
                  <a:pt x="0" y="0"/>
                </a:moveTo>
                <a:lnTo>
                  <a:pt x="7103364" y="0"/>
                </a:lnTo>
                <a:lnTo>
                  <a:pt x="7103364" y="7503911"/>
                </a:lnTo>
                <a:lnTo>
                  <a:pt x="0" y="7503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953504" y="0"/>
            <a:ext cx="11441347" cy="10411626"/>
          </a:xfrm>
          <a:custGeom>
            <a:avLst/>
            <a:gdLst/>
            <a:ahLst/>
            <a:cxnLst/>
            <a:rect l="l" t="t" r="r" b="b"/>
            <a:pathLst>
              <a:path w="11441347" h="10411626">
                <a:moveTo>
                  <a:pt x="0" y="0"/>
                </a:moveTo>
                <a:lnTo>
                  <a:pt x="11441347" y="0"/>
                </a:lnTo>
                <a:lnTo>
                  <a:pt x="11441347" y="10411626"/>
                </a:lnTo>
                <a:lnTo>
                  <a:pt x="0" y="104116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342694">
            <a:off x="15529971" y="7429871"/>
            <a:ext cx="3458658" cy="3169914"/>
          </a:xfrm>
          <a:custGeom>
            <a:avLst/>
            <a:gdLst/>
            <a:ahLst/>
            <a:cxnLst/>
            <a:rect l="l" t="t" r="r" b="b"/>
            <a:pathLst>
              <a:path w="3458658" h="3169914">
                <a:moveTo>
                  <a:pt x="0" y="0"/>
                </a:moveTo>
                <a:lnTo>
                  <a:pt x="3458658" y="0"/>
                </a:lnTo>
                <a:lnTo>
                  <a:pt x="3458658" y="3169913"/>
                </a:lnTo>
                <a:lnTo>
                  <a:pt x="0" y="31699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6139845">
            <a:off x="-1191370" y="6606468"/>
            <a:ext cx="4440140" cy="4816719"/>
          </a:xfrm>
          <a:custGeom>
            <a:avLst/>
            <a:gdLst/>
            <a:ahLst/>
            <a:cxnLst/>
            <a:rect l="l" t="t" r="r" b="b"/>
            <a:pathLst>
              <a:path w="4440140" h="4816719">
                <a:moveTo>
                  <a:pt x="0" y="0"/>
                </a:moveTo>
                <a:lnTo>
                  <a:pt x="4440140" y="0"/>
                </a:lnTo>
                <a:lnTo>
                  <a:pt x="4440140" y="4816719"/>
                </a:lnTo>
                <a:lnTo>
                  <a:pt x="0" y="48167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836884">
            <a:off x="-468232" y="250613"/>
            <a:ext cx="4194247" cy="4114800"/>
          </a:xfrm>
          <a:custGeom>
            <a:avLst/>
            <a:gdLst/>
            <a:ahLst/>
            <a:cxnLst/>
            <a:rect l="l" t="t" r="r" b="b"/>
            <a:pathLst>
              <a:path w="4194247" h="4114800">
                <a:moveTo>
                  <a:pt x="0" y="0"/>
                </a:moveTo>
                <a:lnTo>
                  <a:pt x="4194247" y="0"/>
                </a:lnTo>
                <a:lnTo>
                  <a:pt x="4194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66924">
            <a:off x="3809017" y="7678218"/>
            <a:ext cx="2588752" cy="4250190"/>
          </a:xfrm>
          <a:custGeom>
            <a:avLst/>
            <a:gdLst/>
            <a:ahLst/>
            <a:cxnLst/>
            <a:rect l="l" t="t" r="r" b="b"/>
            <a:pathLst>
              <a:path w="2588752" h="4250190">
                <a:moveTo>
                  <a:pt x="0" y="0"/>
                </a:moveTo>
                <a:lnTo>
                  <a:pt x="2588752" y="0"/>
                </a:lnTo>
                <a:lnTo>
                  <a:pt x="2588752" y="4250190"/>
                </a:lnTo>
                <a:lnTo>
                  <a:pt x="0" y="425019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00000">
            <a:off x="5272672" y="593863"/>
            <a:ext cx="7742655" cy="9099274"/>
          </a:xfrm>
          <a:custGeom>
            <a:avLst/>
            <a:gdLst/>
            <a:ahLst/>
            <a:cxnLst/>
            <a:rect l="l" t="t" r="r" b="b"/>
            <a:pathLst>
              <a:path w="7742655" h="9099274">
                <a:moveTo>
                  <a:pt x="0" y="0"/>
                </a:moveTo>
                <a:lnTo>
                  <a:pt x="7742656" y="0"/>
                </a:lnTo>
                <a:lnTo>
                  <a:pt x="7742656" y="9099274"/>
                </a:lnTo>
                <a:lnTo>
                  <a:pt x="0" y="909927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 rot="-225385">
            <a:off x="5748788" y="4714287"/>
            <a:ext cx="6832364" cy="1185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01"/>
              </a:lnSpc>
            </a:pPr>
            <a:r>
              <a:rPr lang="en-US" sz="10508" spc="-210">
                <a:solidFill>
                  <a:srgbClr val="FFF4EA"/>
                </a:solidFill>
                <a:latin typeface="Arbutus Slab"/>
                <a:ea typeface="Arbutus Slab"/>
                <a:cs typeface="Arbutus Slab"/>
                <a:sym typeface="Arbutus Slab"/>
              </a:rPr>
              <a:t>Thank You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3575045" y="-3811628"/>
            <a:ext cx="15240000" cy="17910256"/>
          </a:xfrm>
          <a:custGeom>
            <a:avLst/>
            <a:gdLst/>
            <a:ahLst/>
            <a:cxnLst/>
            <a:rect l="l" t="t" r="r" b="b"/>
            <a:pathLst>
              <a:path w="15240000" h="17910256">
                <a:moveTo>
                  <a:pt x="0" y="0"/>
                </a:moveTo>
                <a:lnTo>
                  <a:pt x="15240000" y="0"/>
                </a:lnTo>
                <a:lnTo>
                  <a:pt x="15240000" y="17910256"/>
                </a:lnTo>
                <a:lnTo>
                  <a:pt x="0" y="17910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974123" y="6677645"/>
            <a:ext cx="4489613" cy="4114800"/>
          </a:xfrm>
          <a:custGeom>
            <a:avLst/>
            <a:gdLst/>
            <a:ahLst/>
            <a:cxnLst/>
            <a:rect l="l" t="t" r="r" b="b"/>
            <a:pathLst>
              <a:path w="4489613" h="4114800">
                <a:moveTo>
                  <a:pt x="0" y="0"/>
                </a:moveTo>
                <a:lnTo>
                  <a:pt x="4489614" y="0"/>
                </a:lnTo>
                <a:lnTo>
                  <a:pt x="44896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320620">
            <a:off x="14302486" y="0"/>
            <a:ext cx="4440140" cy="4816719"/>
          </a:xfrm>
          <a:custGeom>
            <a:avLst/>
            <a:gdLst/>
            <a:ahLst/>
            <a:cxnLst/>
            <a:rect l="l" t="t" r="r" b="b"/>
            <a:pathLst>
              <a:path w="4440140" h="4816719">
                <a:moveTo>
                  <a:pt x="0" y="0"/>
                </a:moveTo>
                <a:lnTo>
                  <a:pt x="4440139" y="0"/>
                </a:lnTo>
                <a:lnTo>
                  <a:pt x="4440139" y="4816719"/>
                </a:lnTo>
                <a:lnTo>
                  <a:pt x="0" y="48167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507591">
            <a:off x="-4946635" y="-525598"/>
            <a:ext cx="14086617" cy="12818822"/>
          </a:xfrm>
          <a:custGeom>
            <a:avLst/>
            <a:gdLst/>
            <a:ahLst/>
            <a:cxnLst/>
            <a:rect l="l" t="t" r="r" b="b"/>
            <a:pathLst>
              <a:path w="14086617" h="12818822">
                <a:moveTo>
                  <a:pt x="0" y="0"/>
                </a:moveTo>
                <a:lnTo>
                  <a:pt x="14086617" y="0"/>
                </a:lnTo>
                <a:lnTo>
                  <a:pt x="14086617" y="12818822"/>
                </a:lnTo>
                <a:lnTo>
                  <a:pt x="0" y="128188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81400" y="3160706"/>
            <a:ext cx="14284056" cy="3206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5"/>
              </a:lnSpc>
            </a:pPr>
            <a:r>
              <a:rPr lang="en-US" sz="4500" b="1" spc="450" dirty="0">
                <a:solidFill>
                  <a:srgbClr val="FFF4EA"/>
                </a:solidFill>
                <a:latin typeface="Barlow Bold"/>
                <a:ea typeface="Barlow Bold"/>
                <a:cs typeface="Barlow Bold"/>
                <a:sym typeface="Barlow Bold"/>
              </a:rPr>
              <a:t>1.  Kavya Gupta(23BAI10538)</a:t>
            </a:r>
          </a:p>
          <a:p>
            <a:pPr algn="l">
              <a:lnSpc>
                <a:spcPts val="4995"/>
              </a:lnSpc>
            </a:pPr>
            <a:r>
              <a:rPr lang="en-US" sz="4500" b="1" spc="450" dirty="0">
                <a:solidFill>
                  <a:srgbClr val="FFF4EA"/>
                </a:solidFill>
                <a:latin typeface="Barlow Bold"/>
                <a:ea typeface="Barlow Bold"/>
                <a:cs typeface="Barlow Bold"/>
                <a:sym typeface="Barlow Bold"/>
              </a:rPr>
              <a:t>2. Himanshu Gaur(23BCY10127)</a:t>
            </a:r>
          </a:p>
          <a:p>
            <a:pPr algn="l">
              <a:lnSpc>
                <a:spcPts val="4995"/>
              </a:lnSpc>
            </a:pPr>
            <a:r>
              <a:rPr lang="en-US" sz="4500" b="1" spc="450" dirty="0">
                <a:solidFill>
                  <a:srgbClr val="FFF4EA"/>
                </a:solidFill>
                <a:latin typeface="Barlow Bold"/>
                <a:ea typeface="Barlow Bold"/>
                <a:cs typeface="Barlow Bold"/>
                <a:sym typeface="Barlow Bold"/>
              </a:rPr>
              <a:t>3. Vansh Vardan(23BAI10700)</a:t>
            </a:r>
          </a:p>
          <a:p>
            <a:pPr algn="l">
              <a:lnSpc>
                <a:spcPts val="4995"/>
              </a:lnSpc>
            </a:pPr>
            <a:r>
              <a:rPr lang="en-US" sz="4500" b="1" spc="450" dirty="0">
                <a:solidFill>
                  <a:srgbClr val="FFF4EA"/>
                </a:solidFill>
                <a:latin typeface="Barlow Bold"/>
                <a:ea typeface="Barlow Bold"/>
                <a:cs typeface="Barlow Bold"/>
                <a:sym typeface="Barlow Bold"/>
              </a:rPr>
              <a:t>4. Ankit Dey(23BAI10488)</a:t>
            </a:r>
          </a:p>
          <a:p>
            <a:pPr algn="l">
              <a:lnSpc>
                <a:spcPts val="4995"/>
              </a:lnSpc>
            </a:pPr>
            <a:r>
              <a:rPr lang="en-US" sz="4500" b="1" spc="450" dirty="0">
                <a:solidFill>
                  <a:srgbClr val="FFF4EA"/>
                </a:solidFill>
                <a:latin typeface="Barlow Bold"/>
                <a:ea typeface="Barlow Bold"/>
                <a:cs typeface="Barlow Bold"/>
                <a:sym typeface="Barlow Bold"/>
              </a:rPr>
              <a:t>5. Gaurav Gupta(23BAI10357)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433175" y="721226"/>
            <a:ext cx="7306952" cy="1186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77"/>
              </a:lnSpc>
              <a:spcBef>
                <a:spcPct val="0"/>
              </a:spcBef>
            </a:pPr>
            <a:r>
              <a:rPr lang="en-US" sz="6912" spc="-138">
                <a:solidFill>
                  <a:srgbClr val="FFF4EA"/>
                </a:solidFill>
                <a:latin typeface="Arbutus Slab"/>
                <a:ea typeface="Arbutus Slab"/>
                <a:cs typeface="Arbutus Slab"/>
                <a:sym typeface="Arbutus Slab"/>
              </a:rPr>
              <a:t>Our Team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44889" y="6763641"/>
            <a:ext cx="1967623" cy="4114800"/>
          </a:xfrm>
          <a:custGeom>
            <a:avLst/>
            <a:gdLst/>
            <a:ahLst/>
            <a:cxnLst/>
            <a:rect l="l" t="t" r="r" b="b"/>
            <a:pathLst>
              <a:path w="1967623" h="4114800">
                <a:moveTo>
                  <a:pt x="0" y="0"/>
                </a:moveTo>
                <a:lnTo>
                  <a:pt x="1967622" y="0"/>
                </a:lnTo>
                <a:lnTo>
                  <a:pt x="196762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810181">
            <a:off x="14970910" y="89560"/>
            <a:ext cx="4576780" cy="3315755"/>
          </a:xfrm>
          <a:custGeom>
            <a:avLst/>
            <a:gdLst/>
            <a:ahLst/>
            <a:cxnLst/>
            <a:rect l="l" t="t" r="r" b="b"/>
            <a:pathLst>
              <a:path w="4576780" h="3315755">
                <a:moveTo>
                  <a:pt x="0" y="0"/>
                </a:moveTo>
                <a:lnTo>
                  <a:pt x="4576780" y="0"/>
                </a:lnTo>
                <a:lnTo>
                  <a:pt x="4576780" y="3315754"/>
                </a:lnTo>
                <a:lnTo>
                  <a:pt x="0" y="33157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6921" y="981075"/>
            <a:ext cx="17974158" cy="9125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 b="1" dirty="0">
                <a:solidFill>
                  <a:srgbClr val="372A2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Sleep is essential for mental and physical well-being, yet modern lifestyles often lead to poor sleep quality.</a:t>
            </a:r>
          </a:p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 b="1" dirty="0">
                <a:solidFill>
                  <a:srgbClr val="372A2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Traditional pillows provide comfort but lack the ability to adapt to individual sleep needs or offer any health insights.</a:t>
            </a:r>
          </a:p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 b="1" dirty="0">
                <a:solidFill>
                  <a:srgbClr val="372A2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Over the decades, pillows have evolved—from basic cotton and memory foam to today’s smart pillows with embedded technology.</a:t>
            </a:r>
          </a:p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 b="1" dirty="0">
                <a:solidFill>
                  <a:srgbClr val="372A2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Smart Sleep-Regulating Pillow is a next-generation innovation combining AI, biometric sensors, and IoT to personalize and enhance the sleeping experience.</a:t>
            </a:r>
          </a:p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 b="1" dirty="0">
                <a:solidFill>
                  <a:srgbClr val="372A2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Current smart pillows (e.g., ZEEQ, Motion Pillow) offer features like snore detection and app connectivity but face challenges like:</a:t>
            </a:r>
          </a:p>
          <a:p>
            <a:pPr marL="1122681" lvl="2" indent="-374227" algn="just">
              <a:lnSpc>
                <a:spcPts val="3640"/>
              </a:lnSpc>
              <a:buFont typeface="Arial"/>
              <a:buChar char="⚬"/>
            </a:pPr>
            <a:r>
              <a:rPr lang="en-US" sz="2600" b="1" dirty="0">
                <a:solidFill>
                  <a:srgbClr val="372A2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High cost</a:t>
            </a:r>
          </a:p>
          <a:p>
            <a:pPr marL="1122681" lvl="2" indent="-374227" algn="just">
              <a:lnSpc>
                <a:spcPts val="3640"/>
              </a:lnSpc>
              <a:buFont typeface="Arial"/>
              <a:buChar char="⚬"/>
            </a:pPr>
            <a:r>
              <a:rPr lang="en-US" sz="2600" b="1" dirty="0">
                <a:solidFill>
                  <a:srgbClr val="372A2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Limited battery life</a:t>
            </a:r>
          </a:p>
          <a:p>
            <a:pPr marL="1122681" lvl="2" indent="-374227" algn="just">
              <a:lnSpc>
                <a:spcPts val="3640"/>
              </a:lnSpc>
              <a:buFont typeface="Arial"/>
              <a:buChar char="⚬"/>
            </a:pPr>
            <a:r>
              <a:rPr lang="en-US" sz="2600" b="1" dirty="0">
                <a:solidFill>
                  <a:srgbClr val="372A2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privacy concerns</a:t>
            </a:r>
          </a:p>
          <a:p>
            <a:pPr marL="1122681" lvl="2" indent="-374227" algn="just">
              <a:lnSpc>
                <a:spcPts val="3640"/>
              </a:lnSpc>
              <a:buFont typeface="Arial"/>
              <a:buChar char="⚬"/>
            </a:pPr>
            <a:r>
              <a:rPr lang="en-US" sz="2600" b="1" dirty="0">
                <a:solidFill>
                  <a:srgbClr val="372A2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Lack of real-time adaptability</a:t>
            </a:r>
          </a:p>
          <a:p>
            <a:pPr marL="561341" lvl="1" indent="-280670" algn="just">
              <a:lnSpc>
                <a:spcPts val="3640"/>
              </a:lnSpc>
              <a:buFont typeface="Arial"/>
              <a:buChar char="•"/>
            </a:pPr>
            <a:r>
              <a:rPr lang="en-US" sz="2600" b="1" dirty="0">
                <a:solidFill>
                  <a:srgbClr val="372A2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goal of our project is to develop a fully autonomous, intelligent pillow that not only provides comfort but also actively improves sleep quality and monitors health.</a:t>
            </a:r>
          </a:p>
          <a:p>
            <a:pPr marL="561341" lvl="1" indent="-280670" algn="just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b="1" dirty="0">
                <a:solidFill>
                  <a:srgbClr val="372A2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Real-life use case: A person with undetected sleep apnea could benefit from a smart pillow that tracks breathing patterns, detects anomalies, and alerts them or their doctor—potentially preventing serious health issues.</a:t>
            </a:r>
          </a:p>
          <a:p>
            <a:pPr algn="just">
              <a:lnSpc>
                <a:spcPts val="3640"/>
              </a:lnSpc>
              <a:spcBef>
                <a:spcPct val="0"/>
              </a:spcBef>
            </a:pPr>
            <a:endParaRPr lang="en-US" sz="2600" b="1" dirty="0">
              <a:solidFill>
                <a:srgbClr val="372A28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911805" y="-133350"/>
            <a:ext cx="6464390" cy="1186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77"/>
              </a:lnSpc>
              <a:spcBef>
                <a:spcPct val="0"/>
              </a:spcBef>
            </a:pPr>
            <a:r>
              <a:rPr lang="en-US" sz="6912" spc="-138">
                <a:solidFill>
                  <a:srgbClr val="372A28"/>
                </a:solidFill>
                <a:latin typeface="Arbutus Slab"/>
                <a:ea typeface="Arbutus Slab"/>
                <a:cs typeface="Arbutus Slab"/>
                <a:sym typeface="Arbutus Slab"/>
              </a:rPr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682960">
            <a:off x="-528412" y="7200900"/>
            <a:ext cx="4194247" cy="4114800"/>
          </a:xfrm>
          <a:custGeom>
            <a:avLst/>
            <a:gdLst/>
            <a:ahLst/>
            <a:cxnLst/>
            <a:rect l="l" t="t" r="r" b="b"/>
            <a:pathLst>
              <a:path w="4194247" h="4114800">
                <a:moveTo>
                  <a:pt x="0" y="0"/>
                </a:moveTo>
                <a:lnTo>
                  <a:pt x="4194247" y="0"/>
                </a:lnTo>
                <a:lnTo>
                  <a:pt x="4194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427871">
            <a:off x="2300055" y="-2442398"/>
            <a:ext cx="13687891" cy="16086196"/>
          </a:xfrm>
          <a:custGeom>
            <a:avLst/>
            <a:gdLst/>
            <a:ahLst/>
            <a:cxnLst/>
            <a:rect l="l" t="t" r="r" b="b"/>
            <a:pathLst>
              <a:path w="13687891" h="16086196">
                <a:moveTo>
                  <a:pt x="0" y="0"/>
                </a:moveTo>
                <a:lnTo>
                  <a:pt x="13687890" y="0"/>
                </a:lnTo>
                <a:lnTo>
                  <a:pt x="13687890" y="16086196"/>
                </a:lnTo>
                <a:lnTo>
                  <a:pt x="0" y="160861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057498" y="-335368"/>
            <a:ext cx="11603652" cy="10622368"/>
          </a:xfrm>
          <a:custGeom>
            <a:avLst/>
            <a:gdLst/>
            <a:ahLst/>
            <a:cxnLst/>
            <a:rect l="l" t="t" r="r" b="b"/>
            <a:pathLst>
              <a:path w="11603652" h="10622368">
                <a:moveTo>
                  <a:pt x="0" y="0"/>
                </a:moveTo>
                <a:lnTo>
                  <a:pt x="11603651" y="0"/>
                </a:lnTo>
                <a:lnTo>
                  <a:pt x="11603651" y="10622368"/>
                </a:lnTo>
                <a:lnTo>
                  <a:pt x="0" y="106223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660" b="-6611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20302" y="-85725"/>
            <a:ext cx="16438998" cy="754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77"/>
              </a:lnSpc>
              <a:spcBef>
                <a:spcPct val="0"/>
              </a:spcBef>
            </a:pPr>
            <a:r>
              <a:rPr lang="en-US" sz="4412" spc="-88">
                <a:solidFill>
                  <a:srgbClr val="372A28"/>
                </a:solidFill>
                <a:latin typeface="Arbutus Slab"/>
                <a:ea typeface="Arbutus Slab"/>
                <a:cs typeface="Arbutus Slab"/>
                <a:sym typeface="Arbutus Slab"/>
              </a:rPr>
              <a:t>Human-Centered Design Process for Smart Sleeping Pillow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34901" y="1068290"/>
            <a:ext cx="17818199" cy="9218710"/>
            <a:chOff x="0" y="0"/>
            <a:chExt cx="4520556" cy="23388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20556" cy="2338828"/>
            </a:xfrm>
            <a:custGeom>
              <a:avLst/>
              <a:gdLst/>
              <a:ahLst/>
              <a:cxnLst/>
              <a:rect l="l" t="t" r="r" b="b"/>
              <a:pathLst>
                <a:path w="4520556" h="2338828">
                  <a:moveTo>
                    <a:pt x="22159" y="0"/>
                  </a:moveTo>
                  <a:lnTo>
                    <a:pt x="4498397" y="0"/>
                  </a:lnTo>
                  <a:cubicBezTo>
                    <a:pt x="4504274" y="0"/>
                    <a:pt x="4509910" y="2335"/>
                    <a:pt x="4514066" y="6490"/>
                  </a:cubicBezTo>
                  <a:cubicBezTo>
                    <a:pt x="4518221" y="10646"/>
                    <a:pt x="4520556" y="16282"/>
                    <a:pt x="4520556" y="22159"/>
                  </a:cubicBezTo>
                  <a:lnTo>
                    <a:pt x="4520556" y="2316668"/>
                  </a:lnTo>
                  <a:cubicBezTo>
                    <a:pt x="4520556" y="2328906"/>
                    <a:pt x="4510635" y="2338828"/>
                    <a:pt x="4498397" y="2338828"/>
                  </a:cubicBezTo>
                  <a:lnTo>
                    <a:pt x="22159" y="2338828"/>
                  </a:lnTo>
                  <a:cubicBezTo>
                    <a:pt x="9921" y="2338828"/>
                    <a:pt x="0" y="2328906"/>
                    <a:pt x="0" y="2316668"/>
                  </a:cubicBezTo>
                  <a:lnTo>
                    <a:pt x="0" y="22159"/>
                  </a:lnTo>
                  <a:cubicBezTo>
                    <a:pt x="0" y="9921"/>
                    <a:pt x="9921" y="0"/>
                    <a:pt x="22159" y="0"/>
                  </a:cubicBezTo>
                  <a:close/>
                </a:path>
              </a:pathLst>
            </a:custGeom>
            <a:solidFill>
              <a:srgbClr val="FFC61A">
                <a:alpha val="8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520556" cy="236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87799" y="1358482"/>
            <a:ext cx="16828242" cy="9840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2"/>
              </a:lnSpc>
            </a:pPr>
            <a:r>
              <a:rPr lang="en-US" sz="3262">
                <a:solidFill>
                  <a:srgbClr val="372A28"/>
                </a:solidFill>
                <a:latin typeface="Arbutus Slab"/>
                <a:ea typeface="Arbutus Slab"/>
                <a:cs typeface="Arbutus Slab"/>
                <a:sym typeface="Arbutus Slab"/>
              </a:rPr>
              <a:t>1. </a:t>
            </a:r>
            <a:r>
              <a:rPr lang="en-US" sz="3262" u="sng">
                <a:solidFill>
                  <a:srgbClr val="372A28"/>
                </a:solidFill>
                <a:latin typeface="Arbutus Slab"/>
                <a:ea typeface="Arbutus Slab"/>
                <a:cs typeface="Arbutus Slab"/>
                <a:sym typeface="Arbutus Slab"/>
              </a:rPr>
              <a:t>Observation:</a:t>
            </a:r>
            <a:r>
              <a:rPr lang="en-US" sz="3262">
                <a:solidFill>
                  <a:srgbClr val="372A28"/>
                </a:solidFill>
                <a:latin typeface="Arbutus Slab"/>
                <a:ea typeface="Arbutus Slab"/>
                <a:cs typeface="Arbutus Slab"/>
                <a:sym typeface="Arbutus Slab"/>
              </a:rPr>
              <a:t> Observe users' sleeping habits—do they snore, toss and turn, overheat at night, or struggle with neck support?</a:t>
            </a:r>
          </a:p>
          <a:p>
            <a:pPr algn="l">
              <a:lnSpc>
                <a:spcPts val="6002"/>
              </a:lnSpc>
            </a:pPr>
            <a:r>
              <a:rPr lang="en-US" sz="3262">
                <a:solidFill>
                  <a:srgbClr val="372A28"/>
                </a:solidFill>
                <a:latin typeface="Arbutus Slab"/>
                <a:ea typeface="Arbutus Slab"/>
                <a:cs typeface="Arbutus Slab"/>
                <a:sym typeface="Arbutus Slab"/>
              </a:rPr>
              <a:t>2. </a:t>
            </a:r>
            <a:r>
              <a:rPr lang="en-US" sz="3262" u="sng">
                <a:solidFill>
                  <a:srgbClr val="372A28"/>
                </a:solidFill>
                <a:latin typeface="Arbutus Slab"/>
                <a:ea typeface="Arbutus Slab"/>
                <a:cs typeface="Arbutus Slab"/>
                <a:sym typeface="Arbutus Slab"/>
              </a:rPr>
              <a:t>Ideation:</a:t>
            </a:r>
            <a:r>
              <a:rPr lang="en-US" sz="3262">
                <a:solidFill>
                  <a:srgbClr val="372A28"/>
                </a:solidFill>
                <a:latin typeface="Arbutus Slab"/>
                <a:ea typeface="Arbutus Slab"/>
                <a:cs typeface="Arbutus Slab"/>
                <a:sym typeface="Arbutus Slab"/>
              </a:rPr>
              <a:t>  Brainstorm creative solutions based on user needs like A pillow that feels like a normal one but has soft, hidden sensors or an app that shows simple sleep scores, not confusing graphs.</a:t>
            </a:r>
          </a:p>
          <a:p>
            <a:pPr algn="l">
              <a:lnSpc>
                <a:spcPts val="6002"/>
              </a:lnSpc>
            </a:pPr>
            <a:r>
              <a:rPr lang="en-US" sz="3262">
                <a:solidFill>
                  <a:srgbClr val="372A28"/>
                </a:solidFill>
                <a:latin typeface="Arbutus Slab"/>
                <a:ea typeface="Arbutus Slab"/>
                <a:cs typeface="Arbutus Slab"/>
                <a:sym typeface="Arbutus Slab"/>
              </a:rPr>
              <a:t>3. </a:t>
            </a:r>
            <a:r>
              <a:rPr lang="en-US" sz="3262" u="sng">
                <a:solidFill>
                  <a:srgbClr val="372A28"/>
                </a:solidFill>
                <a:latin typeface="Arbutus Slab"/>
                <a:ea typeface="Arbutus Slab"/>
                <a:cs typeface="Arbutus Slab"/>
                <a:sym typeface="Arbutus Slab"/>
              </a:rPr>
              <a:t>Rapid Prototyping:</a:t>
            </a:r>
            <a:r>
              <a:rPr lang="en-US" sz="3262">
                <a:solidFill>
                  <a:srgbClr val="372A28"/>
                </a:solidFill>
                <a:latin typeface="Arbutus Slab"/>
                <a:ea typeface="Arbutus Slab"/>
                <a:cs typeface="Arbutus Slab"/>
                <a:sym typeface="Arbutus Slab"/>
              </a:rPr>
              <a:t> Create a basic pillow with foam, small sensors, and sound output. Design a simple app interface showing sleep score and tips.</a:t>
            </a:r>
          </a:p>
          <a:p>
            <a:pPr algn="l">
              <a:lnSpc>
                <a:spcPts val="6002"/>
              </a:lnSpc>
            </a:pPr>
            <a:r>
              <a:rPr lang="en-US" sz="3262">
                <a:solidFill>
                  <a:srgbClr val="372A28"/>
                </a:solidFill>
                <a:latin typeface="Arbutus Slab"/>
                <a:ea typeface="Arbutus Slab"/>
                <a:cs typeface="Arbutus Slab"/>
                <a:sym typeface="Arbutus Slab"/>
              </a:rPr>
              <a:t> 4.</a:t>
            </a:r>
            <a:r>
              <a:rPr lang="en-US" sz="3262" u="sng">
                <a:solidFill>
                  <a:srgbClr val="372A28"/>
                </a:solidFill>
                <a:latin typeface="Arbutus Slab"/>
                <a:ea typeface="Arbutus Slab"/>
                <a:cs typeface="Arbutus Slab"/>
                <a:sym typeface="Arbutus Slab"/>
              </a:rPr>
              <a:t> User Feedback</a:t>
            </a:r>
            <a:r>
              <a:rPr lang="en-US" sz="3262">
                <a:solidFill>
                  <a:srgbClr val="372A28"/>
                </a:solidFill>
                <a:latin typeface="Arbutus Slab"/>
                <a:ea typeface="Arbutus Slab"/>
                <a:cs typeface="Arbutus Slab"/>
                <a:sym typeface="Arbutus Slab"/>
              </a:rPr>
              <a:t>: Users test the smart pillow for a week and give feedback like:</a:t>
            </a:r>
          </a:p>
          <a:p>
            <a:pPr marL="704298" lvl="1" indent="-352149" algn="l">
              <a:lnSpc>
                <a:spcPts val="6002"/>
              </a:lnSpc>
              <a:buFont typeface="Arial"/>
              <a:buChar char="•"/>
            </a:pPr>
            <a:r>
              <a:rPr lang="en-US" sz="3262">
                <a:solidFill>
                  <a:srgbClr val="372A28"/>
                </a:solidFill>
                <a:latin typeface="Arbutus Slab"/>
                <a:ea typeface="Arbutus Slab"/>
                <a:cs typeface="Arbutus Slab"/>
                <a:sym typeface="Arbutus Slab"/>
              </a:rPr>
              <a:t>“The sensors are too hard.”</a:t>
            </a:r>
          </a:p>
          <a:p>
            <a:pPr marL="704298" lvl="1" indent="-352149" algn="l">
              <a:lnSpc>
                <a:spcPts val="6002"/>
              </a:lnSpc>
              <a:buFont typeface="Arial"/>
              <a:buChar char="•"/>
            </a:pPr>
            <a:r>
              <a:rPr lang="en-US" sz="3262">
                <a:solidFill>
                  <a:srgbClr val="372A28"/>
                </a:solidFill>
                <a:latin typeface="Arbutus Slab"/>
                <a:ea typeface="Arbutus Slab"/>
                <a:cs typeface="Arbutus Slab"/>
                <a:sym typeface="Arbutus Slab"/>
              </a:rPr>
              <a:t>“App should be easier to understand.”</a:t>
            </a:r>
          </a:p>
          <a:p>
            <a:pPr algn="l">
              <a:lnSpc>
                <a:spcPts val="6002"/>
              </a:lnSpc>
            </a:pPr>
            <a:endParaRPr lang="en-US" sz="3262">
              <a:solidFill>
                <a:srgbClr val="372A28"/>
              </a:solidFill>
              <a:latin typeface="Arbutus Slab"/>
              <a:ea typeface="Arbutus Slab"/>
              <a:cs typeface="Arbutus Slab"/>
              <a:sym typeface="Arbutus Slab"/>
            </a:endParaRPr>
          </a:p>
          <a:p>
            <a:pPr algn="l">
              <a:lnSpc>
                <a:spcPts val="6002"/>
              </a:lnSpc>
            </a:pPr>
            <a:endParaRPr lang="en-US" sz="3262">
              <a:solidFill>
                <a:srgbClr val="372A28"/>
              </a:solidFill>
              <a:latin typeface="Arbutus Slab"/>
              <a:ea typeface="Arbutus Slab"/>
              <a:cs typeface="Arbutus Slab"/>
              <a:sym typeface="Arbutus Slab"/>
            </a:endParaRPr>
          </a:p>
          <a:p>
            <a:pPr algn="l">
              <a:lnSpc>
                <a:spcPts val="6002"/>
              </a:lnSpc>
            </a:pPr>
            <a:endParaRPr lang="en-US" sz="3262">
              <a:solidFill>
                <a:srgbClr val="372A28"/>
              </a:solidFill>
              <a:latin typeface="Arbutus Slab"/>
              <a:ea typeface="Arbutus Slab"/>
              <a:cs typeface="Arbutus Slab"/>
              <a:sym typeface="Arbutus Slab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9732" y="-85725"/>
            <a:ext cx="16249105" cy="754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77"/>
              </a:lnSpc>
              <a:spcBef>
                <a:spcPct val="0"/>
              </a:spcBef>
            </a:pPr>
            <a:r>
              <a:rPr lang="en-US" sz="4412" spc="-88">
                <a:solidFill>
                  <a:srgbClr val="372A28"/>
                </a:solidFill>
                <a:latin typeface="Arbutus Slab"/>
                <a:ea typeface="Arbutus Slab"/>
                <a:cs typeface="Arbutus Slab"/>
                <a:sym typeface="Arbutus Slab"/>
              </a:rPr>
              <a:t>Human-Centered Design Process for Smart Sleeping Pillow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34901" y="1068290"/>
            <a:ext cx="17818199" cy="9218710"/>
            <a:chOff x="0" y="0"/>
            <a:chExt cx="4520556" cy="23388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20556" cy="2338828"/>
            </a:xfrm>
            <a:custGeom>
              <a:avLst/>
              <a:gdLst/>
              <a:ahLst/>
              <a:cxnLst/>
              <a:rect l="l" t="t" r="r" b="b"/>
              <a:pathLst>
                <a:path w="4520556" h="2338828">
                  <a:moveTo>
                    <a:pt x="22159" y="0"/>
                  </a:moveTo>
                  <a:lnTo>
                    <a:pt x="4498397" y="0"/>
                  </a:lnTo>
                  <a:cubicBezTo>
                    <a:pt x="4504274" y="0"/>
                    <a:pt x="4509910" y="2335"/>
                    <a:pt x="4514066" y="6490"/>
                  </a:cubicBezTo>
                  <a:cubicBezTo>
                    <a:pt x="4518221" y="10646"/>
                    <a:pt x="4520556" y="16282"/>
                    <a:pt x="4520556" y="22159"/>
                  </a:cubicBezTo>
                  <a:lnTo>
                    <a:pt x="4520556" y="2316668"/>
                  </a:lnTo>
                  <a:cubicBezTo>
                    <a:pt x="4520556" y="2328906"/>
                    <a:pt x="4510635" y="2338828"/>
                    <a:pt x="4498397" y="2338828"/>
                  </a:cubicBezTo>
                  <a:lnTo>
                    <a:pt x="22159" y="2338828"/>
                  </a:lnTo>
                  <a:cubicBezTo>
                    <a:pt x="9921" y="2338828"/>
                    <a:pt x="0" y="2328906"/>
                    <a:pt x="0" y="2316668"/>
                  </a:cubicBezTo>
                  <a:lnTo>
                    <a:pt x="0" y="22159"/>
                  </a:lnTo>
                  <a:cubicBezTo>
                    <a:pt x="0" y="9921"/>
                    <a:pt x="9921" y="0"/>
                    <a:pt x="22159" y="0"/>
                  </a:cubicBezTo>
                  <a:close/>
                </a:path>
              </a:pathLst>
            </a:custGeom>
            <a:solidFill>
              <a:srgbClr val="FFC61A">
                <a:alpha val="8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520556" cy="236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85585" y="1242055"/>
            <a:ext cx="17048940" cy="851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3"/>
              </a:lnSpc>
            </a:pPr>
            <a:r>
              <a:rPr lang="en-US" sz="3262">
                <a:solidFill>
                  <a:srgbClr val="372A28"/>
                </a:solidFill>
                <a:latin typeface="Arbutus Slab"/>
                <a:ea typeface="Arbutus Slab"/>
                <a:cs typeface="Arbutus Slab"/>
                <a:sym typeface="Arbutus Slab"/>
              </a:rPr>
              <a:t>5. </a:t>
            </a:r>
            <a:r>
              <a:rPr lang="en-US" sz="3262" u="sng">
                <a:solidFill>
                  <a:srgbClr val="372A28"/>
                </a:solidFill>
                <a:latin typeface="Arbutus Slab"/>
                <a:ea typeface="Arbutus Slab"/>
                <a:cs typeface="Arbutus Slab"/>
                <a:sym typeface="Arbutus Slab"/>
              </a:rPr>
              <a:t>Iteration</a:t>
            </a:r>
            <a:r>
              <a:rPr lang="en-US" sz="3262">
                <a:solidFill>
                  <a:srgbClr val="372A28"/>
                </a:solidFill>
                <a:latin typeface="Arbutus Slab"/>
                <a:ea typeface="Arbutus Slab"/>
                <a:cs typeface="Arbutus Slab"/>
                <a:sym typeface="Arbutus Slab"/>
              </a:rPr>
              <a:t>: Improve the design based on feedback.</a:t>
            </a:r>
          </a:p>
          <a:p>
            <a:pPr algn="l">
              <a:lnSpc>
                <a:spcPts val="5643"/>
              </a:lnSpc>
            </a:pPr>
            <a:r>
              <a:rPr lang="en-US" sz="3262">
                <a:solidFill>
                  <a:srgbClr val="372A28"/>
                </a:solidFill>
                <a:latin typeface="Arbutus Slab"/>
                <a:ea typeface="Arbutus Slab"/>
                <a:cs typeface="Arbutus Slab"/>
                <a:sym typeface="Arbutus Slab"/>
              </a:rPr>
              <a:t>Example:</a:t>
            </a:r>
          </a:p>
          <a:p>
            <a:pPr marL="704298" lvl="1" indent="-352149" algn="l">
              <a:lnSpc>
                <a:spcPts val="5643"/>
              </a:lnSpc>
              <a:buFont typeface="Arial"/>
              <a:buChar char="•"/>
            </a:pPr>
            <a:r>
              <a:rPr lang="en-US" sz="3262">
                <a:solidFill>
                  <a:srgbClr val="372A28"/>
                </a:solidFill>
                <a:latin typeface="Arbutus Slab"/>
                <a:ea typeface="Arbutus Slab"/>
                <a:cs typeface="Arbutus Slab"/>
                <a:sym typeface="Arbutus Slab"/>
              </a:rPr>
              <a:t>Use softer, textile-based sensors.</a:t>
            </a:r>
          </a:p>
          <a:p>
            <a:pPr marL="704298" lvl="1" indent="-352149" algn="l">
              <a:lnSpc>
                <a:spcPts val="5643"/>
              </a:lnSpc>
              <a:buFont typeface="Arial"/>
              <a:buChar char="•"/>
            </a:pPr>
            <a:r>
              <a:rPr lang="en-US" sz="3262">
                <a:solidFill>
                  <a:srgbClr val="372A28"/>
                </a:solidFill>
                <a:latin typeface="Arbutus Slab"/>
                <a:ea typeface="Arbutus Slab"/>
                <a:cs typeface="Arbutus Slab"/>
                <a:sym typeface="Arbutus Slab"/>
              </a:rPr>
              <a:t>Make the app cleaner with larger fonts and fewer graphs.</a:t>
            </a:r>
          </a:p>
          <a:p>
            <a:pPr algn="l">
              <a:lnSpc>
                <a:spcPts val="5643"/>
              </a:lnSpc>
            </a:pPr>
            <a:r>
              <a:rPr lang="en-US" sz="3262">
                <a:solidFill>
                  <a:srgbClr val="372A28"/>
                </a:solidFill>
                <a:latin typeface="Arbutus Slab"/>
                <a:ea typeface="Arbutus Slab"/>
                <a:cs typeface="Arbutus Slab"/>
                <a:sym typeface="Arbutus Slab"/>
              </a:rPr>
              <a:t>6. </a:t>
            </a:r>
            <a:r>
              <a:rPr lang="en-US" sz="3262" u="sng">
                <a:solidFill>
                  <a:srgbClr val="372A28"/>
                </a:solidFill>
                <a:latin typeface="Arbutus Slab"/>
                <a:ea typeface="Arbutus Slab"/>
                <a:cs typeface="Arbutus Slab"/>
                <a:sym typeface="Arbutus Slab"/>
              </a:rPr>
              <a:t>Implementation</a:t>
            </a:r>
            <a:r>
              <a:rPr lang="en-US" sz="3262">
                <a:solidFill>
                  <a:srgbClr val="372A28"/>
                </a:solidFill>
                <a:latin typeface="Arbutus Slab"/>
                <a:ea typeface="Arbutus Slab"/>
                <a:cs typeface="Arbutus Slab"/>
                <a:sym typeface="Arbutus Slab"/>
              </a:rPr>
              <a:t>: Manufacture the smart pillow with all improved features and release it along with the mobile app, ensuring user-friendly packaging and setup guide.</a:t>
            </a:r>
          </a:p>
          <a:p>
            <a:pPr algn="l">
              <a:lnSpc>
                <a:spcPts val="5643"/>
              </a:lnSpc>
            </a:pPr>
            <a:endParaRPr lang="en-US" sz="3262">
              <a:solidFill>
                <a:srgbClr val="372A28"/>
              </a:solidFill>
              <a:latin typeface="Arbutus Slab"/>
              <a:ea typeface="Arbutus Slab"/>
              <a:cs typeface="Arbutus Slab"/>
              <a:sym typeface="Arbutus Slab"/>
            </a:endParaRPr>
          </a:p>
          <a:p>
            <a:pPr algn="l">
              <a:lnSpc>
                <a:spcPts val="5643"/>
              </a:lnSpc>
            </a:pPr>
            <a:r>
              <a:rPr lang="en-US" sz="3262" u="sng">
                <a:solidFill>
                  <a:srgbClr val="372A28"/>
                </a:solidFill>
                <a:latin typeface="Arbutus Slab"/>
                <a:ea typeface="Arbutus Slab"/>
                <a:cs typeface="Arbutus Slab"/>
                <a:sym typeface="Arbutus Slab"/>
              </a:rPr>
              <a:t>Final Goal:</a:t>
            </a:r>
          </a:p>
          <a:p>
            <a:pPr algn="l">
              <a:lnSpc>
                <a:spcPts val="5643"/>
              </a:lnSpc>
            </a:pPr>
            <a:r>
              <a:rPr lang="en-US" sz="3262">
                <a:solidFill>
                  <a:srgbClr val="372A28"/>
                </a:solidFill>
                <a:latin typeface="Arbutus Slab"/>
                <a:ea typeface="Arbutus Slab"/>
                <a:cs typeface="Arbutus Slab"/>
                <a:sym typeface="Arbutus Slab"/>
              </a:rPr>
              <a:t>Create a smart pillow that truly helps people sleep better—because it was designed with users at the center, every step of the way.</a:t>
            </a:r>
          </a:p>
          <a:p>
            <a:pPr algn="l">
              <a:lnSpc>
                <a:spcPts val="5643"/>
              </a:lnSpc>
            </a:pPr>
            <a:endParaRPr lang="en-US" sz="3262">
              <a:solidFill>
                <a:srgbClr val="372A28"/>
              </a:solidFill>
              <a:latin typeface="Arbutus Slab"/>
              <a:ea typeface="Arbutus Slab"/>
              <a:cs typeface="Arbutus Slab"/>
              <a:sym typeface="Arbutus Slab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16127" y="-4005795"/>
            <a:ext cx="21938318" cy="17080207"/>
            <a:chOff x="0" y="0"/>
            <a:chExt cx="29251091" cy="22773609"/>
          </a:xfrm>
        </p:grpSpPr>
        <p:sp>
          <p:nvSpPr>
            <p:cNvPr id="3" name="Freeform 3"/>
            <p:cNvSpPr/>
            <p:nvPr/>
          </p:nvSpPr>
          <p:spPr>
            <a:xfrm rot="1682960">
              <a:off x="19881183" y="1419156"/>
              <a:ext cx="7995253" cy="7843808"/>
            </a:xfrm>
            <a:custGeom>
              <a:avLst/>
              <a:gdLst/>
              <a:ahLst/>
              <a:cxnLst/>
              <a:rect l="l" t="t" r="r" b="b"/>
              <a:pathLst>
                <a:path w="7995253" h="7843808">
                  <a:moveTo>
                    <a:pt x="0" y="0"/>
                  </a:moveTo>
                  <a:lnTo>
                    <a:pt x="7995253" y="0"/>
                  </a:lnTo>
                  <a:lnTo>
                    <a:pt x="7995253" y="7843808"/>
                  </a:lnTo>
                  <a:lnTo>
                    <a:pt x="0" y="78438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2811013">
              <a:off x="1661095" y="15249976"/>
              <a:ext cx="7961794" cy="5486400"/>
            </a:xfrm>
            <a:custGeom>
              <a:avLst/>
              <a:gdLst/>
              <a:ahLst/>
              <a:cxnLst/>
              <a:rect l="l" t="t" r="r" b="b"/>
              <a:pathLst>
                <a:path w="7961794" h="5486400">
                  <a:moveTo>
                    <a:pt x="0" y="0"/>
                  </a:moveTo>
                  <a:lnTo>
                    <a:pt x="7961794" y="0"/>
                  </a:lnTo>
                  <a:lnTo>
                    <a:pt x="7961794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6412867" y="9290846"/>
              <a:ext cx="17465942" cy="7843796"/>
            </a:xfrm>
            <a:custGeom>
              <a:avLst/>
              <a:gdLst/>
              <a:ahLst/>
              <a:cxnLst/>
              <a:rect l="l" t="t" r="r" b="b"/>
              <a:pathLst>
                <a:path w="17465942" h="7843796">
                  <a:moveTo>
                    <a:pt x="0" y="0"/>
                  </a:moveTo>
                  <a:lnTo>
                    <a:pt x="17465942" y="0"/>
                  </a:lnTo>
                  <a:lnTo>
                    <a:pt x="17465942" y="7843796"/>
                  </a:lnTo>
                  <a:lnTo>
                    <a:pt x="0" y="7843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6364568" y="9699741"/>
              <a:ext cx="17031203" cy="74349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05"/>
                </a:lnSpc>
              </a:pPr>
              <a:r>
                <a:rPr lang="en-US" sz="4004">
                  <a:solidFill>
                    <a:srgbClr val="372A28"/>
                  </a:solidFill>
                  <a:latin typeface="Arbutus Slab"/>
                  <a:ea typeface="Arbutus Slab"/>
                  <a:cs typeface="Arbutus Slab"/>
                  <a:sym typeface="Arbutus Slab"/>
                </a:rPr>
                <a:t>The smart pillow is an innovative sleep aid designed to enhance sleep quality using built-in sensors and smart features.</a:t>
              </a:r>
            </a:p>
            <a:p>
              <a:pPr algn="ctr">
                <a:lnSpc>
                  <a:spcPts val="5605"/>
                </a:lnSpc>
              </a:pPr>
              <a:endParaRPr lang="en-US" sz="4004">
                <a:solidFill>
                  <a:srgbClr val="372A28"/>
                </a:solidFill>
                <a:latin typeface="Arbutus Slab"/>
                <a:ea typeface="Arbutus Slab"/>
                <a:cs typeface="Arbutus Slab"/>
                <a:sym typeface="Arbutus Slab"/>
              </a:endParaRPr>
            </a:p>
            <a:p>
              <a:pPr algn="ctr">
                <a:lnSpc>
                  <a:spcPts val="5605"/>
                </a:lnSpc>
              </a:pPr>
              <a:r>
                <a:rPr lang="en-US" sz="4004">
                  <a:solidFill>
                    <a:srgbClr val="372A28"/>
                  </a:solidFill>
                  <a:latin typeface="Arbutus Slab"/>
                  <a:ea typeface="Arbutus Slab"/>
                  <a:cs typeface="Arbutus Slab"/>
                  <a:sym typeface="Arbutus Slab"/>
                </a:rPr>
                <a:t>It combines comfort with technology, tracking sleep patterns, offering audio support, and promoting better rest.</a:t>
              </a:r>
            </a:p>
            <a:p>
              <a:pPr algn="ctr">
                <a:lnSpc>
                  <a:spcPts val="5605"/>
                </a:lnSpc>
                <a:spcBef>
                  <a:spcPct val="0"/>
                </a:spcBef>
              </a:pPr>
              <a:endParaRPr lang="en-US" sz="4004">
                <a:solidFill>
                  <a:srgbClr val="372A28"/>
                </a:solidFill>
                <a:latin typeface="Arbutus Slab"/>
                <a:ea typeface="Arbutus Slab"/>
                <a:cs typeface="Arbutus Slab"/>
                <a:sym typeface="Arbutus Slab"/>
              </a:endParaRPr>
            </a:p>
          </p:txBody>
        </p:sp>
        <p:sp>
          <p:nvSpPr>
            <p:cNvPr id="7" name="Freeform 7"/>
            <p:cNvSpPr/>
            <p:nvPr/>
          </p:nvSpPr>
          <p:spPr>
            <a:xfrm rot="1289244">
              <a:off x="1329987" y="3081487"/>
              <a:ext cx="5755244" cy="8353812"/>
            </a:xfrm>
            <a:custGeom>
              <a:avLst/>
              <a:gdLst/>
              <a:ahLst/>
              <a:cxnLst/>
              <a:rect l="l" t="t" r="r" b="b"/>
              <a:pathLst>
                <a:path w="5755244" h="8353812">
                  <a:moveTo>
                    <a:pt x="0" y="0"/>
                  </a:moveTo>
                  <a:lnTo>
                    <a:pt x="5755244" y="0"/>
                  </a:lnTo>
                  <a:lnTo>
                    <a:pt x="5755244" y="8353812"/>
                  </a:lnTo>
                  <a:lnTo>
                    <a:pt x="0" y="83538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7423124" y="7743563"/>
              <a:ext cx="10123786" cy="15375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677"/>
                </a:lnSpc>
                <a:spcBef>
                  <a:spcPct val="0"/>
                </a:spcBef>
              </a:pPr>
              <a:r>
                <a:rPr lang="en-US" sz="6912" u="sng" spc="-138">
                  <a:solidFill>
                    <a:srgbClr val="372A28"/>
                  </a:solidFill>
                  <a:latin typeface="Arbutus Slab"/>
                  <a:ea typeface="Arbutus Slab"/>
                  <a:cs typeface="Arbutus Slab"/>
                  <a:sym typeface="Arbutus Slab"/>
                </a:rPr>
                <a:t>Product Overview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27572" y="-2434054"/>
            <a:ext cx="21247273" cy="15508466"/>
            <a:chOff x="0" y="0"/>
            <a:chExt cx="28329697" cy="20677954"/>
          </a:xfrm>
        </p:grpSpPr>
        <p:sp>
          <p:nvSpPr>
            <p:cNvPr id="3" name="Freeform 3"/>
            <p:cNvSpPr/>
            <p:nvPr/>
          </p:nvSpPr>
          <p:spPr>
            <a:xfrm>
              <a:off x="2797893" y="10363576"/>
              <a:ext cx="5547340" cy="1442309"/>
            </a:xfrm>
            <a:custGeom>
              <a:avLst/>
              <a:gdLst/>
              <a:ahLst/>
              <a:cxnLst/>
              <a:rect l="l" t="t" r="r" b="b"/>
              <a:pathLst>
                <a:path w="5547340" h="1442309">
                  <a:moveTo>
                    <a:pt x="0" y="0"/>
                  </a:moveTo>
                  <a:lnTo>
                    <a:pt x="5547341" y="0"/>
                  </a:lnTo>
                  <a:lnTo>
                    <a:pt x="5547341" y="1442309"/>
                  </a:lnTo>
                  <a:lnTo>
                    <a:pt x="0" y="1442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797893" y="6312705"/>
              <a:ext cx="4791102" cy="1245687"/>
            </a:xfrm>
            <a:custGeom>
              <a:avLst/>
              <a:gdLst/>
              <a:ahLst/>
              <a:cxnLst/>
              <a:rect l="l" t="t" r="r" b="b"/>
              <a:pathLst>
                <a:path w="4791102" h="1245687">
                  <a:moveTo>
                    <a:pt x="0" y="0"/>
                  </a:moveTo>
                  <a:lnTo>
                    <a:pt x="4791102" y="0"/>
                  </a:lnTo>
                  <a:lnTo>
                    <a:pt x="4791102" y="1245687"/>
                  </a:lnTo>
                  <a:lnTo>
                    <a:pt x="0" y="1245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2511415" y="8427261"/>
              <a:ext cx="4513298" cy="1173457"/>
            </a:xfrm>
            <a:custGeom>
              <a:avLst/>
              <a:gdLst/>
              <a:ahLst/>
              <a:cxnLst/>
              <a:rect l="l" t="t" r="r" b="b"/>
              <a:pathLst>
                <a:path w="4513298" h="1173457">
                  <a:moveTo>
                    <a:pt x="0" y="0"/>
                  </a:moveTo>
                  <a:lnTo>
                    <a:pt x="4513297" y="0"/>
                  </a:lnTo>
                  <a:lnTo>
                    <a:pt x="4513297" y="1173457"/>
                  </a:lnTo>
                  <a:lnTo>
                    <a:pt x="0" y="1173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4723919" y="8427261"/>
              <a:ext cx="4513298" cy="1173457"/>
            </a:xfrm>
            <a:custGeom>
              <a:avLst/>
              <a:gdLst/>
              <a:ahLst/>
              <a:cxnLst/>
              <a:rect l="l" t="t" r="r" b="b"/>
              <a:pathLst>
                <a:path w="4513298" h="1173457">
                  <a:moveTo>
                    <a:pt x="0" y="0"/>
                  </a:moveTo>
                  <a:lnTo>
                    <a:pt x="4513298" y="0"/>
                  </a:lnTo>
                  <a:lnTo>
                    <a:pt x="4513298" y="1173457"/>
                  </a:lnTo>
                  <a:lnTo>
                    <a:pt x="0" y="1173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2721693" y="12923485"/>
              <a:ext cx="4306435" cy="1119673"/>
            </a:xfrm>
            <a:custGeom>
              <a:avLst/>
              <a:gdLst/>
              <a:ahLst/>
              <a:cxnLst/>
              <a:rect l="l" t="t" r="r" b="b"/>
              <a:pathLst>
                <a:path w="4306435" h="1119673">
                  <a:moveTo>
                    <a:pt x="0" y="0"/>
                  </a:moveTo>
                  <a:lnTo>
                    <a:pt x="4306435" y="0"/>
                  </a:lnTo>
                  <a:lnTo>
                    <a:pt x="4306435" y="1119673"/>
                  </a:lnTo>
                  <a:lnTo>
                    <a:pt x="0" y="11196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2811013">
              <a:off x="743022" y="13154322"/>
              <a:ext cx="7961794" cy="5486400"/>
            </a:xfrm>
            <a:custGeom>
              <a:avLst/>
              <a:gdLst/>
              <a:ahLst/>
              <a:cxnLst/>
              <a:rect l="l" t="t" r="r" b="b"/>
              <a:pathLst>
                <a:path w="7961794" h="5486400">
                  <a:moveTo>
                    <a:pt x="0" y="0"/>
                  </a:moveTo>
                  <a:lnTo>
                    <a:pt x="7961794" y="0"/>
                  </a:lnTo>
                  <a:lnTo>
                    <a:pt x="7961794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2239414" y="6496080"/>
              <a:ext cx="21908815" cy="16390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71"/>
                </a:lnSpc>
              </a:pPr>
              <a:r>
                <a:rPr lang="en-US" sz="3622" u="sng">
                  <a:solidFill>
                    <a:srgbClr val="372A28"/>
                  </a:solidFill>
                  <a:latin typeface="Arbutus Slab"/>
                  <a:ea typeface="Arbutus Slab"/>
                  <a:cs typeface="Arbutus Slab"/>
                  <a:sym typeface="Arbutus Slab"/>
                </a:rPr>
                <a:t>Sleep Tracking</a:t>
              </a:r>
              <a:r>
                <a:rPr lang="en-US" sz="3622">
                  <a:solidFill>
                    <a:srgbClr val="372A28"/>
                  </a:solidFill>
                  <a:latin typeface="Arbutus Slab"/>
                  <a:ea typeface="Arbutus Slab"/>
                  <a:cs typeface="Arbutus Slab"/>
                  <a:sym typeface="Arbutus Slab"/>
                </a:rPr>
                <a:t>: Built-in sensors monitor sleep duration, quality, and movement throughout the night.</a:t>
              </a:r>
            </a:p>
          </p:txBody>
        </p:sp>
        <p:sp>
          <p:nvSpPr>
            <p:cNvPr id="10" name="Freeform 10"/>
            <p:cNvSpPr/>
            <p:nvPr/>
          </p:nvSpPr>
          <p:spPr>
            <a:xfrm rot="-6439058">
              <a:off x="20544963" y="1873805"/>
              <a:ext cx="7961794" cy="5486400"/>
            </a:xfrm>
            <a:custGeom>
              <a:avLst/>
              <a:gdLst/>
              <a:ahLst/>
              <a:cxnLst/>
              <a:rect l="l" t="t" r="r" b="b"/>
              <a:pathLst>
                <a:path w="7961794" h="5486400">
                  <a:moveTo>
                    <a:pt x="0" y="0"/>
                  </a:moveTo>
                  <a:lnTo>
                    <a:pt x="7961794" y="0"/>
                  </a:lnTo>
                  <a:lnTo>
                    <a:pt x="7961794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2511415" y="4483655"/>
              <a:ext cx="7722715" cy="15375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677"/>
                </a:lnSpc>
                <a:spcBef>
                  <a:spcPct val="0"/>
                </a:spcBef>
              </a:pPr>
              <a:r>
                <a:rPr lang="en-US" sz="6912" u="sng" spc="-138">
                  <a:solidFill>
                    <a:srgbClr val="372A28"/>
                  </a:solidFill>
                  <a:latin typeface="Arbutus Slab"/>
                  <a:ea typeface="Arbutus Slab"/>
                  <a:cs typeface="Arbutus Slab"/>
                  <a:sym typeface="Arbutus Slab"/>
                </a:rPr>
                <a:t>Key Features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511415" y="8614586"/>
              <a:ext cx="21586013" cy="16339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52"/>
                </a:lnSpc>
              </a:pPr>
              <a:r>
                <a:rPr lang="en-US" sz="3608" u="sng">
                  <a:solidFill>
                    <a:srgbClr val="372A28"/>
                  </a:solidFill>
                  <a:latin typeface="Arbutus Slab"/>
                  <a:ea typeface="Arbutus Slab"/>
                  <a:cs typeface="Arbutus Slab"/>
                  <a:sym typeface="Arbutus Slab"/>
                </a:rPr>
                <a:t>Temperature Control</a:t>
              </a:r>
              <a:r>
                <a:rPr lang="en-US" sz="3608">
                  <a:solidFill>
                    <a:srgbClr val="372A28"/>
                  </a:solidFill>
                  <a:latin typeface="Arbutus Slab"/>
                  <a:ea typeface="Arbutus Slab"/>
                  <a:cs typeface="Arbutus Slab"/>
                  <a:sym typeface="Arbutus Slab"/>
                </a:rPr>
                <a:t>: Adjustable heating/cooling to maintain optimal sleeping temperature.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721693" y="10703887"/>
              <a:ext cx="21304596" cy="2424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38"/>
                </a:lnSpc>
              </a:pPr>
              <a:r>
                <a:rPr lang="en-US" sz="3527" u="sng">
                  <a:solidFill>
                    <a:srgbClr val="372A28"/>
                  </a:solidFill>
                  <a:latin typeface="Arbutus Slab"/>
                  <a:ea typeface="Arbutus Slab"/>
                  <a:cs typeface="Arbutus Slab"/>
                  <a:sym typeface="Arbutus Slab"/>
                </a:rPr>
                <a:t>Built-in Speakers</a:t>
              </a:r>
              <a:r>
                <a:rPr lang="en-US" sz="3527">
                  <a:solidFill>
                    <a:srgbClr val="372A28"/>
                  </a:solidFill>
                  <a:latin typeface="Arbutus Slab"/>
                  <a:ea typeface="Arbutus Slab"/>
                  <a:cs typeface="Arbutus Slab"/>
                  <a:sym typeface="Arbutus Slab"/>
                </a:rPr>
                <a:t>: Allows users to listen to white noise, calming music, or guided meditation without external headphones.</a:t>
              </a:r>
            </a:p>
            <a:p>
              <a:pPr algn="ctr">
                <a:lnSpc>
                  <a:spcPts val="4938"/>
                </a:lnSpc>
              </a:pPr>
              <a:endParaRPr lang="en-US" sz="3527">
                <a:solidFill>
                  <a:srgbClr val="372A28"/>
                </a:solidFill>
                <a:latin typeface="Arbutus Slab"/>
                <a:ea typeface="Arbutus Slab"/>
                <a:cs typeface="Arbutus Slab"/>
                <a:sym typeface="Arbutus Slab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440276" y="12933010"/>
              <a:ext cx="22085584" cy="2489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66"/>
                </a:lnSpc>
              </a:pPr>
              <a:r>
                <a:rPr lang="en-US" sz="3619" u="sng">
                  <a:solidFill>
                    <a:srgbClr val="372A28"/>
                  </a:solidFill>
                  <a:latin typeface="Arbutus Slab"/>
                  <a:ea typeface="Arbutus Slab"/>
                  <a:cs typeface="Arbutus Slab"/>
                  <a:sym typeface="Arbutus Slab"/>
                </a:rPr>
                <a:t>Smart Alarm</a:t>
              </a:r>
              <a:r>
                <a:rPr lang="en-US" sz="3619">
                  <a:solidFill>
                    <a:srgbClr val="372A28"/>
                  </a:solidFill>
                  <a:latin typeface="Arbutus Slab"/>
                  <a:ea typeface="Arbutus Slab"/>
                  <a:cs typeface="Arbutus Slab"/>
                  <a:sym typeface="Arbutus Slab"/>
                </a:rPr>
                <a:t>: Wakes users during the lightest sleep phase using gentle vibrations or audio for a refreshed feeling.</a:t>
              </a:r>
            </a:p>
            <a:p>
              <a:pPr algn="ctr">
                <a:lnSpc>
                  <a:spcPts val="5066"/>
                </a:lnSpc>
              </a:pPr>
              <a:endParaRPr lang="en-US" sz="3619">
                <a:solidFill>
                  <a:srgbClr val="372A28"/>
                </a:solidFill>
                <a:latin typeface="Arbutus Slab"/>
                <a:ea typeface="Arbutus Slab"/>
                <a:cs typeface="Arbutus Slab"/>
                <a:sym typeface="Arbutus Slab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27572" y="-2434054"/>
            <a:ext cx="21247273" cy="15508466"/>
            <a:chOff x="0" y="0"/>
            <a:chExt cx="28329697" cy="20677954"/>
          </a:xfrm>
        </p:grpSpPr>
        <p:sp>
          <p:nvSpPr>
            <p:cNvPr id="3" name="Freeform 3"/>
            <p:cNvSpPr/>
            <p:nvPr/>
          </p:nvSpPr>
          <p:spPr>
            <a:xfrm rot="2811013">
              <a:off x="743022" y="13154322"/>
              <a:ext cx="7961794" cy="5486400"/>
            </a:xfrm>
            <a:custGeom>
              <a:avLst/>
              <a:gdLst/>
              <a:ahLst/>
              <a:cxnLst/>
              <a:rect l="l" t="t" r="r" b="b"/>
              <a:pathLst>
                <a:path w="7961794" h="5486400">
                  <a:moveTo>
                    <a:pt x="0" y="0"/>
                  </a:moveTo>
                  <a:lnTo>
                    <a:pt x="7961794" y="0"/>
                  </a:lnTo>
                  <a:lnTo>
                    <a:pt x="7961794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934976" y="6792919"/>
              <a:ext cx="4309136" cy="1120375"/>
            </a:xfrm>
            <a:custGeom>
              <a:avLst/>
              <a:gdLst/>
              <a:ahLst/>
              <a:cxnLst/>
              <a:rect l="l" t="t" r="r" b="b"/>
              <a:pathLst>
                <a:path w="4309136" h="1120375">
                  <a:moveTo>
                    <a:pt x="0" y="0"/>
                  </a:moveTo>
                  <a:lnTo>
                    <a:pt x="4309136" y="0"/>
                  </a:lnTo>
                  <a:lnTo>
                    <a:pt x="4309136" y="1120376"/>
                  </a:lnTo>
                  <a:lnTo>
                    <a:pt x="0" y="1120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4089544" y="6792919"/>
              <a:ext cx="4309136" cy="1120375"/>
            </a:xfrm>
            <a:custGeom>
              <a:avLst/>
              <a:gdLst/>
              <a:ahLst/>
              <a:cxnLst/>
              <a:rect l="l" t="t" r="r" b="b"/>
              <a:pathLst>
                <a:path w="4309136" h="1120375">
                  <a:moveTo>
                    <a:pt x="0" y="0"/>
                  </a:moveTo>
                  <a:lnTo>
                    <a:pt x="4309136" y="0"/>
                  </a:lnTo>
                  <a:lnTo>
                    <a:pt x="4309136" y="1120376"/>
                  </a:lnTo>
                  <a:lnTo>
                    <a:pt x="0" y="1120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1934976" y="6916022"/>
              <a:ext cx="17737590" cy="23179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18"/>
                </a:lnSpc>
              </a:pPr>
              <a:r>
                <a:rPr lang="en-US" sz="3370" u="sng">
                  <a:solidFill>
                    <a:srgbClr val="372A28"/>
                  </a:solidFill>
                  <a:latin typeface="Arbutus Slab"/>
                  <a:ea typeface="Arbutus Slab"/>
                  <a:cs typeface="Arbutus Slab"/>
                  <a:sym typeface="Arbutus Slab"/>
                </a:rPr>
                <a:t>Bluetooth Connectivity</a:t>
              </a:r>
              <a:r>
                <a:rPr lang="en-US" sz="3370">
                  <a:solidFill>
                    <a:srgbClr val="372A28"/>
                  </a:solidFill>
                  <a:latin typeface="Arbutus Slab"/>
                  <a:ea typeface="Arbutus Slab"/>
                  <a:cs typeface="Arbutus Slab"/>
                  <a:sym typeface="Arbutus Slab"/>
                </a:rPr>
                <a:t>: Syncs with a mobile app for sleep data visualization and settings customization.</a:t>
              </a:r>
            </a:p>
            <a:p>
              <a:pPr algn="ctr">
                <a:lnSpc>
                  <a:spcPts val="4718"/>
                </a:lnSpc>
              </a:pPr>
              <a:endParaRPr lang="en-US" sz="3370">
                <a:solidFill>
                  <a:srgbClr val="372A28"/>
                </a:solidFill>
                <a:latin typeface="Arbutus Slab"/>
                <a:ea typeface="Arbutus Slab"/>
                <a:cs typeface="Arbutus Slab"/>
                <a:sym typeface="Arbutus Slab"/>
              </a:endParaRPr>
            </a:p>
          </p:txBody>
        </p:sp>
        <p:sp>
          <p:nvSpPr>
            <p:cNvPr id="7" name="Freeform 7"/>
            <p:cNvSpPr/>
            <p:nvPr/>
          </p:nvSpPr>
          <p:spPr>
            <a:xfrm rot="-6439058">
              <a:off x="20544963" y="1873805"/>
              <a:ext cx="7961794" cy="5486400"/>
            </a:xfrm>
            <a:custGeom>
              <a:avLst/>
              <a:gdLst/>
              <a:ahLst/>
              <a:cxnLst/>
              <a:rect l="l" t="t" r="r" b="b"/>
              <a:pathLst>
                <a:path w="7961794" h="5486400">
                  <a:moveTo>
                    <a:pt x="0" y="0"/>
                  </a:moveTo>
                  <a:lnTo>
                    <a:pt x="7961794" y="0"/>
                  </a:lnTo>
                  <a:lnTo>
                    <a:pt x="7961794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889882" y="9234010"/>
              <a:ext cx="3424096" cy="890265"/>
            </a:xfrm>
            <a:custGeom>
              <a:avLst/>
              <a:gdLst/>
              <a:ahLst/>
              <a:cxnLst/>
              <a:rect l="l" t="t" r="r" b="b"/>
              <a:pathLst>
                <a:path w="3424096" h="890265">
                  <a:moveTo>
                    <a:pt x="0" y="0"/>
                  </a:moveTo>
                  <a:lnTo>
                    <a:pt x="3424096" y="0"/>
                  </a:lnTo>
                  <a:lnTo>
                    <a:pt x="3424096" y="890265"/>
                  </a:lnTo>
                  <a:lnTo>
                    <a:pt x="0" y="8902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3430114" y="9324529"/>
              <a:ext cx="3424096" cy="890265"/>
            </a:xfrm>
            <a:custGeom>
              <a:avLst/>
              <a:gdLst/>
              <a:ahLst/>
              <a:cxnLst/>
              <a:rect l="l" t="t" r="r" b="b"/>
              <a:pathLst>
                <a:path w="3424096" h="890265">
                  <a:moveTo>
                    <a:pt x="0" y="0"/>
                  </a:moveTo>
                  <a:lnTo>
                    <a:pt x="3424097" y="0"/>
                  </a:lnTo>
                  <a:lnTo>
                    <a:pt x="3424097" y="890265"/>
                  </a:lnTo>
                  <a:lnTo>
                    <a:pt x="0" y="8902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717846" y="9257854"/>
              <a:ext cx="18262319" cy="3064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15"/>
                </a:lnSpc>
              </a:pPr>
              <a:r>
                <a:rPr lang="en-US" sz="3296" u="sng">
                  <a:solidFill>
                    <a:srgbClr val="372A28"/>
                  </a:solidFill>
                  <a:latin typeface="Arbutus Slab"/>
                  <a:ea typeface="Arbutus Slab"/>
                  <a:cs typeface="Arbutus Slab"/>
                  <a:sym typeface="Arbutus Slab"/>
                </a:rPr>
                <a:t>Posture Detection</a:t>
              </a:r>
              <a:r>
                <a:rPr lang="en-US" sz="3296">
                  <a:solidFill>
                    <a:srgbClr val="372A28"/>
                  </a:solidFill>
                  <a:latin typeface="Arbutus Slab"/>
                  <a:ea typeface="Arbutus Slab"/>
                  <a:cs typeface="Arbutus Slab"/>
                  <a:sym typeface="Arbutus Slab"/>
                </a:rPr>
                <a:t>: Helps users maintain a healthy neck position and alerts for bad posture (optional feature).</a:t>
              </a:r>
            </a:p>
            <a:p>
              <a:pPr algn="ctr">
                <a:lnSpc>
                  <a:spcPts val="4615"/>
                </a:lnSpc>
              </a:pPr>
              <a:endParaRPr lang="en-US" sz="3296">
                <a:solidFill>
                  <a:srgbClr val="372A28"/>
                </a:solidFill>
                <a:latin typeface="Arbutus Slab"/>
                <a:ea typeface="Arbutus Slab"/>
                <a:cs typeface="Arbutus Slab"/>
                <a:sym typeface="Arbutus Slab"/>
              </a:endParaRPr>
            </a:p>
            <a:p>
              <a:pPr algn="ctr">
                <a:lnSpc>
                  <a:spcPts val="4615"/>
                </a:lnSpc>
              </a:pPr>
              <a:endParaRPr lang="en-US" sz="3296">
                <a:solidFill>
                  <a:srgbClr val="372A28"/>
                </a:solidFill>
                <a:latin typeface="Arbutus Slab"/>
                <a:ea typeface="Arbutus Slab"/>
                <a:cs typeface="Arbutus Slab"/>
                <a:sym typeface="Arbutus Slab"/>
              </a:endParaRPr>
            </a:p>
          </p:txBody>
        </p:sp>
        <p:sp>
          <p:nvSpPr>
            <p:cNvPr id="11" name="Freeform 11"/>
            <p:cNvSpPr/>
            <p:nvPr/>
          </p:nvSpPr>
          <p:spPr>
            <a:xfrm>
              <a:off x="19980165" y="4324238"/>
              <a:ext cx="5285138" cy="11265567"/>
            </a:xfrm>
            <a:custGeom>
              <a:avLst/>
              <a:gdLst/>
              <a:ahLst/>
              <a:cxnLst/>
              <a:rect l="l" t="t" r="r" b="b"/>
              <a:pathLst>
                <a:path w="5285138" h="11265567">
                  <a:moveTo>
                    <a:pt x="0" y="0"/>
                  </a:moveTo>
                  <a:lnTo>
                    <a:pt x="5285138" y="0"/>
                  </a:lnTo>
                  <a:lnTo>
                    <a:pt x="5285138" y="11265567"/>
                  </a:lnTo>
                  <a:lnTo>
                    <a:pt x="0" y="112655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9546" t="-6930" r="-30285" b="-5544"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2511415" y="4483655"/>
              <a:ext cx="7722715" cy="15375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677"/>
                </a:lnSpc>
                <a:spcBef>
                  <a:spcPct val="0"/>
                </a:spcBef>
              </a:pPr>
              <a:r>
                <a:rPr lang="en-US" sz="6912" u="sng" spc="-138">
                  <a:solidFill>
                    <a:srgbClr val="372A28"/>
                  </a:solidFill>
                  <a:latin typeface="Arbutus Slab"/>
                  <a:ea typeface="Arbutus Slab"/>
                  <a:cs typeface="Arbutus Slab"/>
                  <a:sym typeface="Arbutus Slab"/>
                </a:rPr>
                <a:t>Key Features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273154" y="11440588"/>
              <a:ext cx="16526445" cy="22623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63"/>
                </a:lnSpc>
              </a:pPr>
              <a:r>
                <a:rPr lang="en-US" sz="3259">
                  <a:solidFill>
                    <a:srgbClr val="372A28"/>
                  </a:solidFill>
                  <a:latin typeface="Arbutus Slab"/>
                  <a:ea typeface="Arbutus Slab"/>
                  <a:cs typeface="Arbutus Slab"/>
                  <a:sym typeface="Arbutus Slab"/>
                </a:rPr>
                <a:t>Memory Foam or Gel Material: Ensures comfort, adapts to head/neck shape for optimal support.</a:t>
              </a:r>
            </a:p>
            <a:p>
              <a:pPr algn="ctr">
                <a:lnSpc>
                  <a:spcPts val="4563"/>
                </a:lnSpc>
              </a:pPr>
              <a:endParaRPr lang="en-US" sz="3259">
                <a:solidFill>
                  <a:srgbClr val="372A28"/>
                </a:solidFill>
                <a:latin typeface="Arbutus Slab"/>
                <a:ea typeface="Arbutus Slab"/>
                <a:cs typeface="Arbutus Slab"/>
                <a:sym typeface="Arbutus Slab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818</Words>
  <Application>Microsoft Office PowerPoint</Application>
  <PresentationFormat>Custom</PresentationFormat>
  <Paragraphs>79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Arbutus Slab</vt:lpstr>
      <vt:lpstr>Arial</vt:lpstr>
      <vt:lpstr>Cormorant Garamond</vt:lpstr>
      <vt:lpstr>Barlow Bold</vt:lpstr>
      <vt:lpstr>Calibri</vt:lpstr>
      <vt:lpstr>Canva Sans Bold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Sleep-Regulating Pillow</dc:title>
  <cp:lastModifiedBy>Himanshu Gaur</cp:lastModifiedBy>
  <cp:revision>3</cp:revision>
  <dcterms:created xsi:type="dcterms:W3CDTF">2006-08-16T00:00:00Z</dcterms:created>
  <dcterms:modified xsi:type="dcterms:W3CDTF">2025-04-11T11:18:56Z</dcterms:modified>
  <dc:identifier>DAGj4iPFwK4</dc:identifier>
</cp:coreProperties>
</file>